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2" r:id="rId3"/>
    <p:sldId id="296" r:id="rId4"/>
    <p:sldId id="318" r:id="rId5"/>
    <p:sldId id="317" r:id="rId6"/>
    <p:sldId id="300" r:id="rId7"/>
    <p:sldId id="273" r:id="rId8"/>
    <p:sldId id="270" r:id="rId9"/>
    <p:sldId id="298" r:id="rId10"/>
    <p:sldId id="308" r:id="rId11"/>
    <p:sldId id="301" r:id="rId12"/>
    <p:sldId id="262" r:id="rId13"/>
    <p:sldId id="320" r:id="rId14"/>
    <p:sldId id="290" r:id="rId15"/>
    <p:sldId id="319" r:id="rId16"/>
    <p:sldId id="322" r:id="rId17"/>
    <p:sldId id="323" r:id="rId18"/>
    <p:sldId id="324" r:id="rId19"/>
    <p:sldId id="264" r:id="rId20"/>
    <p:sldId id="331" r:id="rId21"/>
    <p:sldId id="332" r:id="rId22"/>
    <p:sldId id="325" r:id="rId23"/>
    <p:sldId id="334" r:id="rId24"/>
    <p:sldId id="293" r:id="rId25"/>
    <p:sldId id="265" r:id="rId26"/>
    <p:sldId id="267" r:id="rId27"/>
    <p:sldId id="326" r:id="rId28"/>
    <p:sldId id="327" r:id="rId29"/>
    <p:sldId id="304" r:id="rId30"/>
    <p:sldId id="294" r:id="rId31"/>
    <p:sldId id="311" r:id="rId32"/>
    <p:sldId id="312" r:id="rId33"/>
    <p:sldId id="313" r:id="rId34"/>
    <p:sldId id="310" r:id="rId35"/>
    <p:sldId id="291" r:id="rId36"/>
    <p:sldId id="277" r:id="rId37"/>
    <p:sldId id="314" r:id="rId38"/>
    <p:sldId id="315" r:id="rId39"/>
    <p:sldId id="316" r:id="rId40"/>
    <p:sldId id="329" r:id="rId41"/>
    <p:sldId id="295" r:id="rId42"/>
    <p:sldId id="330" r:id="rId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96434A9-CBEA-470B-89AC-C3058F230FD4}">
          <p14:sldIdLst>
            <p14:sldId id="257"/>
            <p14:sldId id="302"/>
            <p14:sldId id="296"/>
            <p14:sldId id="318"/>
            <p14:sldId id="317"/>
            <p14:sldId id="300"/>
            <p14:sldId id="273"/>
            <p14:sldId id="270"/>
            <p14:sldId id="298"/>
            <p14:sldId id="308"/>
            <p14:sldId id="301"/>
            <p14:sldId id="262"/>
            <p14:sldId id="320"/>
            <p14:sldId id="290"/>
            <p14:sldId id="319"/>
            <p14:sldId id="322"/>
            <p14:sldId id="323"/>
            <p14:sldId id="324"/>
            <p14:sldId id="264"/>
          </p14:sldIdLst>
        </p14:section>
        <p14:section name="Aquisição de dados (Arduino) " id="{9851BCBC-52EF-45C2-959A-36B7DCFF247C}">
          <p14:sldIdLst>
            <p14:sldId id="331"/>
            <p14:sldId id="332"/>
            <p14:sldId id="325"/>
            <p14:sldId id="334"/>
            <p14:sldId id="293"/>
            <p14:sldId id="265"/>
            <p14:sldId id="267"/>
            <p14:sldId id="326"/>
            <p14:sldId id="327"/>
            <p14:sldId id="304"/>
            <p14:sldId id="294"/>
            <p14:sldId id="311"/>
            <p14:sldId id="312"/>
            <p14:sldId id="313"/>
            <p14:sldId id="310"/>
            <p14:sldId id="291"/>
            <p14:sldId id="277"/>
            <p14:sldId id="314"/>
            <p14:sldId id="315"/>
            <p14:sldId id="316"/>
            <p14:sldId id="329"/>
            <p14:sldId id="295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NA FRANÇA DE ARAUJO ." initials="MFDA." lastIdx="3" clrIdx="0">
    <p:extLst>
      <p:ext uri="{19B8F6BF-5375-455C-9EA6-DF929625EA0E}">
        <p15:presenceInfo xmlns:p15="http://schemas.microsoft.com/office/powerpoint/2012/main" userId="S::mariana.araujo@bandtec.com.br::123dcd98-703d-4b9c-ab88-1b90d15a175d" providerId="AD"/>
      </p:ext>
    </p:extLst>
  </p:cmAuthor>
  <p:cmAuthor id="2" name="rafael ciebra" initials="rc" lastIdx="3" clrIdx="1">
    <p:extLst>
      <p:ext uri="{19B8F6BF-5375-455C-9EA6-DF929625EA0E}">
        <p15:presenceInfo xmlns:p15="http://schemas.microsoft.com/office/powerpoint/2012/main" userId="64fa29195e42db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EA88C"/>
    <a:srgbClr val="ADC2E5"/>
    <a:srgbClr val="7E97D0"/>
    <a:srgbClr val="6C89CA"/>
    <a:srgbClr val="6483C8"/>
    <a:srgbClr val="FFCD2F"/>
    <a:srgbClr val="7792CF"/>
    <a:srgbClr val="869ED4"/>
    <a:srgbClr val="718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094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676E33-AAC7-4F7B-895A-CD07510496D3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BC5FD8CF-8F57-4957-8E83-1A0C240EC67D}">
      <dgm:prSet phldrT="[Texto]" custT="1"/>
      <dgm:spPr/>
      <dgm:t>
        <a:bodyPr/>
        <a:lstStyle/>
        <a:p>
          <a:r>
            <a:rPr lang="pt-BR" sz="1600" b="1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Diminuição do poder de compra da população</a:t>
          </a:r>
        </a:p>
      </dgm:t>
    </dgm:pt>
    <dgm:pt modelId="{8B98E3E8-BCBD-478F-AAA2-0C73A510BB15}" type="parTrans" cxnId="{CAABEF75-5C64-4DC7-9827-D23FF34AA260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327612F9-5ED8-40FA-82C5-A443C29AA152}" type="sibTrans" cxnId="{CAABEF75-5C64-4DC7-9827-D23FF34AA260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0717380C-F421-4162-A9D9-E66F198B8573}">
      <dgm:prSet phldrT="[Texto]" custT="1"/>
      <dgm:spPr/>
      <dgm:t>
        <a:bodyPr/>
        <a:lstStyle/>
        <a:p>
          <a:r>
            <a:rPr lang="pt-BR" sz="1600" b="1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Queda em vendas no varejo</a:t>
          </a:r>
        </a:p>
      </dgm:t>
    </dgm:pt>
    <dgm:pt modelId="{3E6591A4-2173-40F5-ABCC-2E04B50F788B}" type="parTrans" cxnId="{2A7528BC-856A-4B44-9DC3-EAC13B7BF4F7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27C68662-834E-4219-BA5C-AB6D699F1BA2}" type="sibTrans" cxnId="{2A7528BC-856A-4B44-9DC3-EAC13B7BF4F7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E32E88D0-93A5-4980-8A18-2037372036D1}">
      <dgm:prSet phldrT="[Texto]" custT="1"/>
      <dgm:spPr/>
      <dgm:t>
        <a:bodyPr/>
        <a:lstStyle/>
        <a:p>
          <a:r>
            <a:rPr lang="pt-BR" sz="1600" b="1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Diminuição de contratação e retenção de colaboradores</a:t>
          </a:r>
        </a:p>
      </dgm:t>
    </dgm:pt>
    <dgm:pt modelId="{8C1DBF72-56FA-4EB9-A54B-68696113EDAD}" type="parTrans" cxnId="{8154092B-3687-4990-80C3-74663F6F1A5B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19A71467-0F7C-42D4-A8DD-1797B2AC81A2}" type="sibTrans" cxnId="{8154092B-3687-4990-80C3-74663F6F1A5B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3A7B4F7B-353D-48E2-8082-349DF38EFA6D}">
      <dgm:prSet phldrT="[Texto]" custT="1"/>
      <dgm:spPr/>
      <dgm:t>
        <a:bodyPr/>
        <a:lstStyle/>
        <a:p>
          <a:r>
            <a:rPr lang="pt-BR" sz="1600" b="1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Pessoas desempregadas sem poder de compra </a:t>
          </a:r>
        </a:p>
      </dgm:t>
    </dgm:pt>
    <dgm:pt modelId="{B7748481-5859-4341-9B4A-149B3859F00C}" type="parTrans" cxnId="{3CAEAD7C-5DCA-4C6C-8A79-FC50EED7DCE0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AC6FB596-46DF-46A9-9105-53D356D9B4CA}" type="sibTrans" cxnId="{3CAEAD7C-5DCA-4C6C-8A79-FC50EED7DCE0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5888C4B5-466E-4B63-84A5-53C68980354E}">
      <dgm:prSet phldrT="[Texto]" custT="1"/>
      <dgm:spPr/>
      <dgm:t>
        <a:bodyPr/>
        <a:lstStyle/>
        <a:p>
          <a:r>
            <a:rPr lang="pt-BR" sz="1600" b="1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Problemas macro econômicos </a:t>
          </a:r>
          <a:br>
            <a:rPr lang="pt-BR" sz="1600" b="1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</a:br>
          <a:r>
            <a:rPr lang="pt-BR" sz="1600" b="1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do país</a:t>
          </a:r>
        </a:p>
      </dgm:t>
    </dgm:pt>
    <dgm:pt modelId="{057435D4-36CF-4BE9-A788-00C1463EEE89}" type="sibTrans" cxnId="{6FAEA096-26F9-45E2-8D37-350A36465FB7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56422438-9781-4033-AD65-D55E48C0C82C}" type="parTrans" cxnId="{6FAEA096-26F9-45E2-8D37-350A36465FB7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316FD0B7-5DE6-4913-9487-84EB1DE6E692}" type="pres">
      <dgm:prSet presAssocID="{EF676E33-AAC7-4F7B-895A-CD07510496D3}" presName="Name0" presStyleCnt="0">
        <dgm:presLayoutVars>
          <dgm:dir/>
          <dgm:resizeHandles val="exact"/>
        </dgm:presLayoutVars>
      </dgm:prSet>
      <dgm:spPr/>
    </dgm:pt>
    <dgm:pt modelId="{57CE9EC0-511E-4D85-B78A-12F56A2B01A1}" type="pres">
      <dgm:prSet presAssocID="{EF676E33-AAC7-4F7B-895A-CD07510496D3}" presName="cycle" presStyleCnt="0"/>
      <dgm:spPr/>
    </dgm:pt>
    <dgm:pt modelId="{ABB1A220-4943-4876-80D4-3AA03024AF52}" type="pres">
      <dgm:prSet presAssocID="{5888C4B5-466E-4B63-84A5-53C68980354E}" presName="nodeFirstNode" presStyleLbl="node1" presStyleIdx="0" presStyleCnt="5" custRadScaleRad="106364" custRadScaleInc="-2844">
        <dgm:presLayoutVars>
          <dgm:bulletEnabled val="1"/>
        </dgm:presLayoutVars>
      </dgm:prSet>
      <dgm:spPr/>
    </dgm:pt>
    <dgm:pt modelId="{4C276B39-B1E4-45B6-A03C-CEA37BC25ED5}" type="pres">
      <dgm:prSet presAssocID="{057435D4-36CF-4BE9-A788-00C1463EEE89}" presName="sibTransFirstNode" presStyleLbl="bgShp" presStyleIdx="0" presStyleCnt="1"/>
      <dgm:spPr/>
    </dgm:pt>
    <dgm:pt modelId="{42B749E9-46BF-4333-B513-990FAA20E175}" type="pres">
      <dgm:prSet presAssocID="{BC5FD8CF-8F57-4957-8E83-1A0C240EC67D}" presName="nodeFollowingNodes" presStyleLbl="node1" presStyleIdx="1" presStyleCnt="5">
        <dgm:presLayoutVars>
          <dgm:bulletEnabled val="1"/>
        </dgm:presLayoutVars>
      </dgm:prSet>
      <dgm:spPr/>
    </dgm:pt>
    <dgm:pt modelId="{9E88EE09-FC02-4652-AAF1-6A2D40706EEC}" type="pres">
      <dgm:prSet presAssocID="{0717380C-F421-4162-A9D9-E66F198B8573}" presName="nodeFollowingNodes" presStyleLbl="node1" presStyleIdx="2" presStyleCnt="5">
        <dgm:presLayoutVars>
          <dgm:bulletEnabled val="1"/>
        </dgm:presLayoutVars>
      </dgm:prSet>
      <dgm:spPr/>
    </dgm:pt>
    <dgm:pt modelId="{9EC3AD18-803A-490C-AF88-950694920C0C}" type="pres">
      <dgm:prSet presAssocID="{E32E88D0-93A5-4980-8A18-2037372036D1}" presName="nodeFollowingNodes" presStyleLbl="node1" presStyleIdx="3" presStyleCnt="5">
        <dgm:presLayoutVars>
          <dgm:bulletEnabled val="1"/>
        </dgm:presLayoutVars>
      </dgm:prSet>
      <dgm:spPr/>
    </dgm:pt>
    <dgm:pt modelId="{C24B3CAD-4C84-4FE1-AD47-E38C0A5A1618}" type="pres">
      <dgm:prSet presAssocID="{3A7B4F7B-353D-48E2-8082-349DF38EFA6D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52CE0F03-1D00-4A72-A817-F5B023EFE434}" type="presOf" srcId="{5888C4B5-466E-4B63-84A5-53C68980354E}" destId="{ABB1A220-4943-4876-80D4-3AA03024AF52}" srcOrd="0" destOrd="0" presId="urn:microsoft.com/office/officeart/2005/8/layout/cycle3"/>
    <dgm:cxn modelId="{F4AF8406-4856-4E23-933F-73CE36B76904}" type="presOf" srcId="{3A7B4F7B-353D-48E2-8082-349DF38EFA6D}" destId="{C24B3CAD-4C84-4FE1-AD47-E38C0A5A1618}" srcOrd="0" destOrd="0" presId="urn:microsoft.com/office/officeart/2005/8/layout/cycle3"/>
    <dgm:cxn modelId="{8154092B-3687-4990-80C3-74663F6F1A5B}" srcId="{EF676E33-AAC7-4F7B-895A-CD07510496D3}" destId="{E32E88D0-93A5-4980-8A18-2037372036D1}" srcOrd="3" destOrd="0" parTransId="{8C1DBF72-56FA-4EB9-A54B-68696113EDAD}" sibTransId="{19A71467-0F7C-42D4-A8DD-1797B2AC81A2}"/>
    <dgm:cxn modelId="{D3578E32-6ED4-4429-A429-502FAEF2A742}" type="presOf" srcId="{0717380C-F421-4162-A9D9-E66F198B8573}" destId="{9E88EE09-FC02-4652-AAF1-6A2D40706EEC}" srcOrd="0" destOrd="0" presId="urn:microsoft.com/office/officeart/2005/8/layout/cycle3"/>
    <dgm:cxn modelId="{A4B03772-51EE-47BB-BBB4-A0B054AC4977}" type="presOf" srcId="{EF676E33-AAC7-4F7B-895A-CD07510496D3}" destId="{316FD0B7-5DE6-4913-9487-84EB1DE6E692}" srcOrd="0" destOrd="0" presId="urn:microsoft.com/office/officeart/2005/8/layout/cycle3"/>
    <dgm:cxn modelId="{CAABEF75-5C64-4DC7-9827-D23FF34AA260}" srcId="{EF676E33-AAC7-4F7B-895A-CD07510496D3}" destId="{BC5FD8CF-8F57-4957-8E83-1A0C240EC67D}" srcOrd="1" destOrd="0" parTransId="{8B98E3E8-BCBD-478F-AAA2-0C73A510BB15}" sibTransId="{327612F9-5ED8-40FA-82C5-A443C29AA152}"/>
    <dgm:cxn modelId="{300DD657-8B6D-4C3E-970D-27E9A78BD697}" type="presOf" srcId="{057435D4-36CF-4BE9-A788-00C1463EEE89}" destId="{4C276B39-B1E4-45B6-A03C-CEA37BC25ED5}" srcOrd="0" destOrd="0" presId="urn:microsoft.com/office/officeart/2005/8/layout/cycle3"/>
    <dgm:cxn modelId="{3CAEAD7C-5DCA-4C6C-8A79-FC50EED7DCE0}" srcId="{EF676E33-AAC7-4F7B-895A-CD07510496D3}" destId="{3A7B4F7B-353D-48E2-8082-349DF38EFA6D}" srcOrd="4" destOrd="0" parTransId="{B7748481-5859-4341-9B4A-149B3859F00C}" sibTransId="{AC6FB596-46DF-46A9-9105-53D356D9B4CA}"/>
    <dgm:cxn modelId="{6FAEA096-26F9-45E2-8D37-350A36465FB7}" srcId="{EF676E33-AAC7-4F7B-895A-CD07510496D3}" destId="{5888C4B5-466E-4B63-84A5-53C68980354E}" srcOrd="0" destOrd="0" parTransId="{56422438-9781-4033-AD65-D55E48C0C82C}" sibTransId="{057435D4-36CF-4BE9-A788-00C1463EEE89}"/>
    <dgm:cxn modelId="{2A7528BC-856A-4B44-9DC3-EAC13B7BF4F7}" srcId="{EF676E33-AAC7-4F7B-895A-CD07510496D3}" destId="{0717380C-F421-4162-A9D9-E66F198B8573}" srcOrd="2" destOrd="0" parTransId="{3E6591A4-2173-40F5-ABCC-2E04B50F788B}" sibTransId="{27C68662-834E-4219-BA5C-AB6D699F1BA2}"/>
    <dgm:cxn modelId="{5179ADC2-608F-49C6-974E-6C15FEC51479}" type="presOf" srcId="{E32E88D0-93A5-4980-8A18-2037372036D1}" destId="{9EC3AD18-803A-490C-AF88-950694920C0C}" srcOrd="0" destOrd="0" presId="urn:microsoft.com/office/officeart/2005/8/layout/cycle3"/>
    <dgm:cxn modelId="{49C6B0CC-BB1A-43B2-9B25-F9A77F7854EE}" type="presOf" srcId="{BC5FD8CF-8F57-4957-8E83-1A0C240EC67D}" destId="{42B749E9-46BF-4333-B513-990FAA20E175}" srcOrd="0" destOrd="0" presId="urn:microsoft.com/office/officeart/2005/8/layout/cycle3"/>
    <dgm:cxn modelId="{97D48411-C80D-4C29-9CEB-BDF60DC11C72}" type="presParOf" srcId="{316FD0B7-5DE6-4913-9487-84EB1DE6E692}" destId="{57CE9EC0-511E-4D85-B78A-12F56A2B01A1}" srcOrd="0" destOrd="0" presId="urn:microsoft.com/office/officeart/2005/8/layout/cycle3"/>
    <dgm:cxn modelId="{F11B9A90-FD51-48BB-BF81-F3511A3C24E1}" type="presParOf" srcId="{57CE9EC0-511E-4D85-B78A-12F56A2B01A1}" destId="{ABB1A220-4943-4876-80D4-3AA03024AF52}" srcOrd="0" destOrd="0" presId="urn:microsoft.com/office/officeart/2005/8/layout/cycle3"/>
    <dgm:cxn modelId="{5605839F-DF69-418B-A3F9-A2DDBF3E24AB}" type="presParOf" srcId="{57CE9EC0-511E-4D85-B78A-12F56A2B01A1}" destId="{4C276B39-B1E4-45B6-A03C-CEA37BC25ED5}" srcOrd="1" destOrd="0" presId="urn:microsoft.com/office/officeart/2005/8/layout/cycle3"/>
    <dgm:cxn modelId="{337E1835-35B0-48BB-AE21-87B3DF0F7F56}" type="presParOf" srcId="{57CE9EC0-511E-4D85-B78A-12F56A2B01A1}" destId="{42B749E9-46BF-4333-B513-990FAA20E175}" srcOrd="2" destOrd="0" presId="urn:microsoft.com/office/officeart/2005/8/layout/cycle3"/>
    <dgm:cxn modelId="{93C312D2-E753-4B1A-8EEC-761BA74D36F5}" type="presParOf" srcId="{57CE9EC0-511E-4D85-B78A-12F56A2B01A1}" destId="{9E88EE09-FC02-4652-AAF1-6A2D40706EEC}" srcOrd="3" destOrd="0" presId="urn:microsoft.com/office/officeart/2005/8/layout/cycle3"/>
    <dgm:cxn modelId="{62BC3118-23EC-48AD-840F-7A346BD37B70}" type="presParOf" srcId="{57CE9EC0-511E-4D85-B78A-12F56A2B01A1}" destId="{9EC3AD18-803A-490C-AF88-950694920C0C}" srcOrd="4" destOrd="0" presId="urn:microsoft.com/office/officeart/2005/8/layout/cycle3"/>
    <dgm:cxn modelId="{121152A8-94CE-45D4-9CBE-3EFCAF883C3E}" type="presParOf" srcId="{57CE9EC0-511E-4D85-B78A-12F56A2B01A1}" destId="{C24B3CAD-4C84-4FE1-AD47-E38C0A5A161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76B39-B1E4-45B6-A03C-CEA37BC25ED5}">
      <dsp:nvSpPr>
        <dsp:cNvPr id="0" name=""/>
        <dsp:cNvSpPr/>
      </dsp:nvSpPr>
      <dsp:spPr>
        <a:xfrm>
          <a:off x="865468" y="-30306"/>
          <a:ext cx="5008861" cy="5008861"/>
        </a:xfrm>
        <a:prstGeom prst="circularArrow">
          <a:avLst>
            <a:gd name="adj1" fmla="val 5544"/>
            <a:gd name="adj2" fmla="val 330680"/>
            <a:gd name="adj3" fmla="val 13794754"/>
            <a:gd name="adj4" fmla="val 17374516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1A220-4943-4876-80D4-3AA03024AF52}">
      <dsp:nvSpPr>
        <dsp:cNvPr id="0" name=""/>
        <dsp:cNvSpPr/>
      </dsp:nvSpPr>
      <dsp:spPr>
        <a:xfrm>
          <a:off x="2206703" y="0"/>
          <a:ext cx="2326389" cy="11631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Problemas macro econômicos </a:t>
          </a:r>
          <a:br>
            <a:rPr lang="pt-BR" sz="1600" b="1" kern="1200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</a:br>
          <a:r>
            <a:rPr lang="pt-BR" sz="1600" b="1" kern="1200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do país</a:t>
          </a:r>
        </a:p>
      </dsp:txBody>
      <dsp:txXfrm>
        <a:off x="2263485" y="56782"/>
        <a:ext cx="2212825" cy="1049630"/>
      </dsp:txXfrm>
    </dsp:sp>
    <dsp:sp modelId="{42B749E9-46BF-4333-B513-990FAA20E175}">
      <dsp:nvSpPr>
        <dsp:cNvPr id="0" name=""/>
        <dsp:cNvSpPr/>
      </dsp:nvSpPr>
      <dsp:spPr>
        <a:xfrm>
          <a:off x="4305789" y="1477532"/>
          <a:ext cx="2326389" cy="1163194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Diminuição do poder de compra da população</a:t>
          </a:r>
        </a:p>
      </dsp:txBody>
      <dsp:txXfrm>
        <a:off x="4362571" y="1534314"/>
        <a:ext cx="2212825" cy="1049630"/>
      </dsp:txXfrm>
    </dsp:sp>
    <dsp:sp modelId="{9E88EE09-FC02-4652-AAF1-6A2D40706EEC}">
      <dsp:nvSpPr>
        <dsp:cNvPr id="0" name=""/>
        <dsp:cNvSpPr/>
      </dsp:nvSpPr>
      <dsp:spPr>
        <a:xfrm>
          <a:off x="3529851" y="3865625"/>
          <a:ext cx="2326389" cy="116319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Queda em vendas no varejo</a:t>
          </a:r>
        </a:p>
      </dsp:txBody>
      <dsp:txXfrm>
        <a:off x="3586633" y="3922407"/>
        <a:ext cx="2212825" cy="1049630"/>
      </dsp:txXfrm>
    </dsp:sp>
    <dsp:sp modelId="{9EC3AD18-803A-490C-AF88-950694920C0C}">
      <dsp:nvSpPr>
        <dsp:cNvPr id="0" name=""/>
        <dsp:cNvSpPr/>
      </dsp:nvSpPr>
      <dsp:spPr>
        <a:xfrm>
          <a:off x="1018861" y="3865625"/>
          <a:ext cx="2326389" cy="1163194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Diminuição de contratação e retenção de colaboradores</a:t>
          </a:r>
        </a:p>
      </dsp:txBody>
      <dsp:txXfrm>
        <a:off x="1075643" y="3922407"/>
        <a:ext cx="2212825" cy="1049630"/>
      </dsp:txXfrm>
    </dsp:sp>
    <dsp:sp modelId="{C24B3CAD-4C84-4FE1-AD47-E38C0A5A1618}">
      <dsp:nvSpPr>
        <dsp:cNvPr id="0" name=""/>
        <dsp:cNvSpPr/>
      </dsp:nvSpPr>
      <dsp:spPr>
        <a:xfrm>
          <a:off x="242923" y="1477532"/>
          <a:ext cx="2326389" cy="116319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Pessoas desempregadas sem poder de compra </a:t>
          </a:r>
        </a:p>
      </dsp:txBody>
      <dsp:txXfrm>
        <a:off x="299705" y="1534314"/>
        <a:ext cx="2212825" cy="1049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AF4AB-E76C-4D03-9FC1-0AE7E8A56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F108FD-9F1D-4370-A1A1-DE1ED81A9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1C0EB2-2E60-4E00-A040-73C810FE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9F4A2B-CEAC-4C07-8EE4-07344CB0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4B0AB4-CC91-4DD2-8F5E-37B517B7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08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3BB73-927E-41C1-8CB7-76FC06E2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AEAAD2-EC11-4931-A087-8A9537A70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012316-B51B-4072-A1D4-F19DED42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E7FD7B-BAF8-4582-938B-2D246B1C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106D7D-10D7-44DB-9326-1EA97E57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63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191FBD-BEEA-46AD-813E-6A1C660170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CDC2EF-216F-461B-A02B-ED8A30C34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914152-9B20-4CC8-A093-5EE329A8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89FA13-9571-4277-A77B-EED5098C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25E32D-64AB-430C-B354-511A896D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07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EECF6-6090-4894-9956-1F3322EE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71B9EC-6752-485A-B4A4-4547C1588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9F566F-90ED-4ADD-97A4-7468CCDB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E870C2-57BE-425E-A6E2-CF9CDD7B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6F1F4-E9E2-4B93-8E84-8DC6C549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74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74832-795C-4FB5-A85E-2191C2E5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A29249-32BC-42EC-A3C5-71E6D555C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AE786-6920-4101-961D-12CCFA8A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F2A217-213E-4BD2-B728-893AAD2E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9D1639-627D-4BDB-A284-C00FEC3B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56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1EAD7-083A-456B-A062-03F9A701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BDC88C-C2D6-4900-B217-19B3C2E81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A7F7EA-B3F4-4202-AD1C-FA76C73B7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90F9CA-D4C1-4B40-B79C-60D764F3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F69F64-E825-48B2-AB8C-8D13643B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BF66F4-1A07-4CB5-B57A-519763BE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2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1B688-754C-4A8C-BD93-0536C0E7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C80CA3-1F41-4482-B6CD-39B9280D3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4E5892-C2AA-490A-B92E-D10CB8C2C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E1666D9-8029-4884-B624-C36DE2DEF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68A2F8-1459-4256-8D01-032E87E89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C63A286-BFC0-4AAA-8469-691EC005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62278B-BA67-4D72-8B3E-0F55FAABA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6AA6A3E-40AB-4266-9C74-BF21C02C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480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BE9A6-1676-460F-8613-3C822497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69DB3AB-7A4C-4748-A963-3BCB1B8C9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485EF-56F3-4E12-B504-78597D08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174A9D9-B1CD-41DE-8B9C-AD665A67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766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05EF277-5287-4936-86AA-704084DF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6E61B8-7B42-477A-BC8C-6235FCD3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6CDB14-2CB2-4079-810D-EEEAA5E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97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0F27B-E2B7-46F3-BE88-FF71C28F2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F71004-29CF-4214-B777-E0862841C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CC6014-0E75-47DF-ABE4-B1663E8C4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D64761-7907-40DD-849E-30F03D67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219710-490F-4CB8-A8E2-E2DB0C73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8ECF76-F2A2-41A8-8459-66058C0C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09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E5FA0-A938-44AF-9C15-F6934789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8A552E5-8570-4ED0-94BE-C120665AC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8BE9D5-DD7B-4817-BB5A-BE4677FB2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85A42B-EB39-45AA-B45D-30A491D0B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365513-CC15-402A-AFDB-0813F337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4C111B-D451-4A8C-B99C-F4510386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25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B888A22-3316-4F37-BFA4-9A606E00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76AEC4-A78A-4B42-A442-582ECD7CA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EF971F-B482-4E02-80C5-C1C7C310A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3CEFC-680A-43B7-8D81-39D2AB367A16}" type="datetimeFigureOut">
              <a:rPr lang="pt-BR" smtClean="0"/>
              <a:t>30/06/2020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70487-8DA7-41B2-8866-EED0679E3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3180F-8A93-4F1E-BDE3-A2B6CB048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73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slide" Target="slide20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9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30.png"/><Relationship Id="rId4" Type="http://schemas.openxmlformats.org/officeDocument/2006/relationships/hyperlink" Target="https://www.filipeflop.com/produto/sensor-optico-reflexivo-tcrt500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slide" Target="slide20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8.wdp"/><Relationship Id="rId18" Type="http://schemas.openxmlformats.org/officeDocument/2006/relationships/image" Target="../media/image40.png"/><Relationship Id="rId3" Type="http://schemas.openxmlformats.org/officeDocument/2006/relationships/image" Target="../media/image32.png"/><Relationship Id="rId21" Type="http://schemas.openxmlformats.org/officeDocument/2006/relationships/image" Target="../media/image42.jpe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" Type="http://schemas.openxmlformats.org/officeDocument/2006/relationships/image" Target="../media/image4.png"/><Relationship Id="rId16" Type="http://schemas.openxmlformats.org/officeDocument/2006/relationships/image" Target="../media/image2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33.png"/><Relationship Id="rId15" Type="http://schemas.microsoft.com/office/2007/relationships/hdphoto" Target="../media/hdphoto9.wdp"/><Relationship Id="rId10" Type="http://schemas.openxmlformats.org/officeDocument/2006/relationships/image" Target="../media/image36.png"/><Relationship Id="rId19" Type="http://schemas.openxmlformats.org/officeDocument/2006/relationships/slide" Target="slide23.xml"/><Relationship Id="rId4" Type="http://schemas.microsoft.com/office/2007/relationships/hdphoto" Target="../media/hdphoto4.wdp"/><Relationship Id="rId9" Type="http://schemas.openxmlformats.org/officeDocument/2006/relationships/image" Target="../media/image35.gif"/><Relationship Id="rId1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pg"/><Relationship Id="rId7" Type="http://schemas.openxmlformats.org/officeDocument/2006/relationships/image" Target="../media/image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bandtec paul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13219"/>
            <a:ext cx="2279074" cy="8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0" y="1693756"/>
            <a:ext cx="12192000" cy="4141173"/>
          </a:xfrm>
        </p:spPr>
        <p:txBody>
          <a:bodyPr>
            <a:norm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ANÁLISE DO FLUXO DE PESSOAS </a:t>
            </a:r>
            <a:br>
              <a:rPr lang="pt-BR" sz="5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pt-BR" sz="5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EM HIPERMERCADOS</a:t>
            </a:r>
            <a:br>
              <a:rPr lang="pt-BR" sz="5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br>
              <a:rPr lang="pt-BR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b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pt-BR" sz="3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Análise e Desenvolvimento de Sistemas</a:t>
            </a:r>
          </a:p>
        </p:txBody>
      </p:sp>
      <p:sp>
        <p:nvSpPr>
          <p:cNvPr id="7" name="Subtítulo 2"/>
          <p:cNvSpPr>
            <a:spLocks noGrp="1"/>
          </p:cNvSpPr>
          <p:nvPr>
            <p:ph type="subTitle" idx="1"/>
          </p:nvPr>
        </p:nvSpPr>
        <p:spPr>
          <a:xfrm>
            <a:off x="1" y="5833493"/>
            <a:ext cx="12191999" cy="621898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DengXian Light"/>
              </a:rPr>
              <a:t>SPRINT 3</a:t>
            </a:r>
          </a:p>
        </p:txBody>
      </p:sp>
      <p:pic>
        <p:nvPicPr>
          <p:cNvPr id="3" name="Imagem 2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7F2D5836-0045-4DD9-AC5C-358FF04D1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439" y="313219"/>
            <a:ext cx="2177611" cy="6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3145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3B24E7-A01D-463E-893C-8AC6F27FA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214" y="1253331"/>
            <a:ext cx="1137557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Controle da jornada de trabalho e do quadro de funcionários;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Entender as falhas em operações e campanhas de Marketing;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Comparações de frequência em dias, horários e períodos do ano;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Gerenciar dados para atrair a implantação de franquias.</a:t>
            </a:r>
          </a:p>
          <a:p>
            <a:pPr>
              <a:lnSpc>
                <a:spcPct val="150000"/>
              </a:lnSpc>
            </a:pPr>
            <a:endParaRPr lang="pt-BR" sz="19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4B2D4D8-313E-4F24-8D79-ADA48F63824E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Benefícios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F0732C-8B85-4314-B400-519C522D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Resultado de imagem para benefícios png">
            <a:extLst>
              <a:ext uri="{FF2B5EF4-FFF2-40B4-BE49-F238E27FC236}">
                <a16:creationId xmlns:a16="http://schemas.microsoft.com/office/drawing/2014/main" id="{0CB2FA2B-FA38-4D21-80D5-4F6DD1FF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646" y="2863312"/>
            <a:ext cx="3632763" cy="363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6812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esa&#10;&#10;Descrição gerada automaticamente">
            <a:extLst>
              <a:ext uri="{FF2B5EF4-FFF2-40B4-BE49-F238E27FC236}">
                <a16:creationId xmlns:a16="http://schemas.microsoft.com/office/drawing/2014/main" id="{FF89FE8A-8C68-4490-ABC2-C5019C427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4488"/>
            <a:ext cx="7148683" cy="459558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3B24E7-A01D-463E-893C-8AC6F27FA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672" y="1414340"/>
            <a:ext cx="1137557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rgbClr val="383D46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Utilização de sensores de movimento (TCRT5000) em hipermercados;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rgbClr val="383D46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Análise de passagem de pessoas para levantar dados úteis;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rgbClr val="383D46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Plataforma de visualização de dados (gráficos e relatórios).</a:t>
            </a:r>
          </a:p>
          <a:p>
            <a:pPr>
              <a:lnSpc>
                <a:spcPct val="150000"/>
              </a:lnSpc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4B2D4D8-313E-4F24-8D79-ADA48F63824E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rgbClr val="383D46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Solução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F0732C-8B85-4314-B400-519C522D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817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High </a:t>
            </a:r>
            <a:r>
              <a:rPr lang="pt-BR" sz="4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Level</a:t>
            </a:r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Design - HLD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B3979-B9B3-409F-A793-E7E36F710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A961C5A-3C87-4AA2-9A4B-715A47F48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53" y="1325563"/>
            <a:ext cx="9414588" cy="52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049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672" y="32543"/>
            <a:ext cx="4530777" cy="1325563"/>
          </a:xfrm>
        </p:spPr>
        <p:txBody>
          <a:bodyPr>
            <a:noAutofit/>
          </a:bodyPr>
          <a:lstStyle/>
          <a:p>
            <a:pPr algn="ctr"/>
            <a:r>
              <a:rPr lang="pt-BR" sz="5400" dirty="0">
                <a:solidFill>
                  <a:srgbClr val="383D46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Planejamento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6203D9-883D-4D80-A256-4BC651E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672A947-B65C-4C4E-ADE8-61EE8966C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18" y="1109768"/>
            <a:ext cx="8831087" cy="52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240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805" y="27512"/>
            <a:ext cx="611155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1EA88C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Equipe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6203D9-883D-4D80-A256-4BC651E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56D17C8-4083-461D-B40F-315837F41C65}"/>
              </a:ext>
            </a:extLst>
          </p:cNvPr>
          <p:cNvSpPr txBox="1"/>
          <p:nvPr/>
        </p:nvSpPr>
        <p:spPr>
          <a:xfrm>
            <a:off x="1155911" y="1150366"/>
            <a:ext cx="8858861" cy="1578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b="1" dirty="0">
                <a:solidFill>
                  <a:srgbClr val="1EA88C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Beatriz Oziel</a:t>
            </a:r>
          </a:p>
          <a:p>
            <a:pPr algn="just">
              <a:lnSpc>
                <a:spcPct val="150000"/>
              </a:lnSpc>
            </a:pP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Elaborou o manual de instalação do projeto, desenvolveu o fluxograma de incidentes e problemas,  contribuiu na parte de documentação com a Mariana França, na pesquisa dos melhores gráficos para o usuário e desenvolveu o HLD e LLD junto ao Rafael Ciebra e o </a:t>
            </a:r>
            <a:r>
              <a:rPr lang="pt-BR" sz="16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Romullo</a:t>
            </a: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Pereira.</a:t>
            </a:r>
            <a:endParaRPr lang="pt-BR" sz="16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4333752-CBA9-4943-9519-B5256AD4D190}"/>
              </a:ext>
            </a:extLst>
          </p:cNvPr>
          <p:cNvSpPr txBox="1"/>
          <p:nvPr/>
        </p:nvSpPr>
        <p:spPr>
          <a:xfrm>
            <a:off x="2257239" y="3103574"/>
            <a:ext cx="8858861" cy="1578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solidFill>
                  <a:srgbClr val="1EA88C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Fernando Laurito</a:t>
            </a:r>
          </a:p>
          <a:p>
            <a:pPr algn="just">
              <a:lnSpc>
                <a:spcPct val="150000"/>
              </a:lnSpc>
            </a:pP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Desenvolveu a parte de front-end do dashboard e do site institucional, auxiliou todos do time no desenvolvimento das telas e compôs a equipe de pesquisa que levantariam dados bases para a construção das telas de dashboard e abas do site.</a:t>
            </a:r>
            <a:endParaRPr lang="pt-BR" sz="16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393EB44-BFEA-4925-B409-C77587A3A2B6}"/>
              </a:ext>
            </a:extLst>
          </p:cNvPr>
          <p:cNvSpPr/>
          <p:nvPr/>
        </p:nvSpPr>
        <p:spPr>
          <a:xfrm>
            <a:off x="9811223" y="5050656"/>
            <a:ext cx="1379067" cy="1325562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37B82A7-B3A7-4713-8B2E-4844A5CDE34C}"/>
              </a:ext>
            </a:extLst>
          </p:cNvPr>
          <p:cNvSpPr txBox="1"/>
          <p:nvPr/>
        </p:nvSpPr>
        <p:spPr>
          <a:xfrm>
            <a:off x="937600" y="4772200"/>
            <a:ext cx="8858861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b="1" dirty="0">
                <a:solidFill>
                  <a:srgbClr val="1EA88C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Mariana França</a:t>
            </a:r>
          </a:p>
          <a:p>
            <a:pPr algn="just">
              <a:lnSpc>
                <a:spcPct val="150000"/>
              </a:lnSpc>
            </a:pP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Estruturou a parte de documentação do projeto, participou de pesquisas que levantariam dados bases para a construção das telas de dashboard e abas do site, participou do desenvolvimento das telas, desenvolveu a apresentação em Power Point e planejou a manipulação da ferramenta de help desk do time.</a:t>
            </a:r>
            <a:endParaRPr lang="pt-BR" sz="16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2DC91A9-EF78-42CB-9676-698BC9981853}"/>
              </a:ext>
            </a:extLst>
          </p:cNvPr>
          <p:cNvSpPr/>
          <p:nvPr/>
        </p:nvSpPr>
        <p:spPr>
          <a:xfrm>
            <a:off x="760695" y="3321001"/>
            <a:ext cx="1390576" cy="1360890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 descr="Pessoa posando para foto&#10;&#10;Descrição gerada automaticamente">
            <a:extLst>
              <a:ext uri="{FF2B5EF4-FFF2-40B4-BE49-F238E27FC236}">
                <a16:creationId xmlns:a16="http://schemas.microsoft.com/office/drawing/2014/main" id="{4E819B04-7D61-44A2-AD79-054B550D937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9" y="3196579"/>
            <a:ext cx="1390576" cy="1392305"/>
          </a:xfrm>
          <a:prstGeom prst="ellipse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E5D66B99-846F-4311-AC2B-8C65D82AEFBE}"/>
              </a:ext>
            </a:extLst>
          </p:cNvPr>
          <p:cNvSpPr/>
          <p:nvPr/>
        </p:nvSpPr>
        <p:spPr>
          <a:xfrm>
            <a:off x="10090693" y="1264907"/>
            <a:ext cx="1390576" cy="1360890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Mulher posando para foto&#10;&#10;Descrição gerada automaticamente">
            <a:extLst>
              <a:ext uri="{FF2B5EF4-FFF2-40B4-BE49-F238E27FC236}">
                <a16:creationId xmlns:a16="http://schemas.microsoft.com/office/drawing/2014/main" id="{6155B9ED-DC4B-4A57-BCBE-E121637222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t="278" r="15933" b="8521"/>
          <a:stretch/>
        </p:blipFill>
        <p:spPr>
          <a:xfrm>
            <a:off x="10145996" y="1109779"/>
            <a:ext cx="1450505" cy="1411024"/>
          </a:xfrm>
          <a:prstGeom prst="ellipse">
            <a:avLst/>
          </a:prstGeom>
        </p:spPr>
      </p:pic>
      <p:pic>
        <p:nvPicPr>
          <p:cNvPr id="13" name="Imagem 1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B817043B-28AC-49C2-B114-C193E6A5B7D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985" y="4895528"/>
            <a:ext cx="1428415" cy="13951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09487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2" grpId="0"/>
      <p:bldP spid="14" grpId="0" animBg="1"/>
      <p:bldP spid="15" grpId="0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FFCB53A8-142B-4776-BDCF-1ACECF3BDD00}"/>
              </a:ext>
            </a:extLst>
          </p:cNvPr>
          <p:cNvSpPr/>
          <p:nvPr/>
        </p:nvSpPr>
        <p:spPr>
          <a:xfrm>
            <a:off x="10156035" y="2770596"/>
            <a:ext cx="1390576" cy="1360890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393EB44-BFEA-4925-B409-C77587A3A2B6}"/>
              </a:ext>
            </a:extLst>
          </p:cNvPr>
          <p:cNvSpPr/>
          <p:nvPr/>
        </p:nvSpPr>
        <p:spPr>
          <a:xfrm>
            <a:off x="617537" y="4980460"/>
            <a:ext cx="1390576" cy="1360890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6203D9-883D-4D80-A256-4BC651E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56D17C8-4083-461D-B40F-315837F41C65}"/>
              </a:ext>
            </a:extLst>
          </p:cNvPr>
          <p:cNvSpPr txBox="1"/>
          <p:nvPr/>
        </p:nvSpPr>
        <p:spPr>
          <a:xfrm>
            <a:off x="2315880" y="882343"/>
            <a:ext cx="8858861" cy="1578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1EA88C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Michele Calazans</a:t>
            </a:r>
          </a:p>
          <a:p>
            <a:pPr algn="just">
              <a:lnSpc>
                <a:spcPct val="150000"/>
              </a:lnSpc>
            </a:pP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Ficou responsável por toda a parte de banco de dados, contribuiu na execução das telas do site, e no dashboard, realizou todo o mapeamento da tabelas do BD e participou com </a:t>
            </a:r>
            <a:r>
              <a:rPr lang="pt-BR" sz="16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Romullo</a:t>
            </a: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Pereira no </a:t>
            </a:r>
            <a:r>
              <a:rPr lang="pt-BR" sz="16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back-end</a:t>
            </a: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do projeto e script no Azure.</a:t>
            </a:r>
            <a:endParaRPr lang="pt-BR" sz="16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4333752-CBA9-4943-9519-B5256AD4D190}"/>
              </a:ext>
            </a:extLst>
          </p:cNvPr>
          <p:cNvSpPr txBox="1"/>
          <p:nvPr/>
        </p:nvSpPr>
        <p:spPr>
          <a:xfrm>
            <a:off x="1169659" y="2400648"/>
            <a:ext cx="8858861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b="1" dirty="0">
                <a:solidFill>
                  <a:srgbClr val="1EA88C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Rafael Ciebra</a:t>
            </a:r>
          </a:p>
          <a:p>
            <a:pPr algn="just">
              <a:lnSpc>
                <a:spcPct val="150000"/>
              </a:lnSpc>
            </a:pP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Estruturou e desenvolveu o fluxograma de requisições do cliente, contribuiu na execução das telas e no desenvolvimento do HLD e LLD do projeto. Manipulou a ferramenta de help desk com a Mariana França, participou de pesquisas que levantariam dados bases para a construção das telas e  desenvolveu a apresentação em Power Point.</a:t>
            </a:r>
            <a:endParaRPr lang="pt-BR" sz="16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37B82A7-B3A7-4713-8B2E-4844A5CDE34C}"/>
              </a:ext>
            </a:extLst>
          </p:cNvPr>
          <p:cNvSpPr txBox="1"/>
          <p:nvPr/>
        </p:nvSpPr>
        <p:spPr>
          <a:xfrm>
            <a:off x="2315880" y="4602088"/>
            <a:ext cx="9150108" cy="1947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 err="1">
                <a:solidFill>
                  <a:srgbClr val="1EA88C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Romullo</a:t>
            </a:r>
            <a:r>
              <a:rPr lang="pt-BR" b="1" dirty="0">
                <a:solidFill>
                  <a:srgbClr val="1EA88C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Pereira</a:t>
            </a:r>
          </a:p>
          <a:p>
            <a:pPr algn="just">
              <a:lnSpc>
                <a:spcPct val="150000"/>
              </a:lnSpc>
            </a:pP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Foi o responsável por toda a parte de </a:t>
            </a:r>
            <a:r>
              <a:rPr lang="pt-BR" sz="16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back-end</a:t>
            </a: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junto com a Michele Calazans, hospedou o sistema no Azure, fez a conexão do servidor ao banco na nuvem, realizou o teste integrado do sensor, o mapeamento das tabelas em classes </a:t>
            </a:r>
            <a:r>
              <a:rPr lang="pt-BR" sz="16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Javascript</a:t>
            </a: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junto com a Michele Calazans e integrou a API do </a:t>
            </a:r>
            <a:r>
              <a:rPr lang="pt-BR" sz="16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Heatmap</a:t>
            </a:r>
            <a:r>
              <a:rPr lang="pt-BR" sz="16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no projeto.</a:t>
            </a:r>
            <a:endParaRPr lang="pt-BR" sz="16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18" name="Imagem 17" descr="Uma imagem contendo pessoa, no interior, homem, jovem&#10;&#10;Descrição gerada automaticamente">
            <a:extLst>
              <a:ext uri="{FF2B5EF4-FFF2-40B4-BE49-F238E27FC236}">
                <a16:creationId xmlns:a16="http://schemas.microsoft.com/office/drawing/2014/main" id="{FAFAECCF-DED6-4A13-B850-C847751C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3" t="12880" r="26570" b="46387"/>
          <a:stretch/>
        </p:blipFill>
        <p:spPr>
          <a:xfrm>
            <a:off x="684131" y="4835702"/>
            <a:ext cx="1390576" cy="1360891"/>
          </a:xfrm>
          <a:prstGeom prst="ellipse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9A0BAF9A-98F1-488A-8696-6DB55AFCD2E7}"/>
              </a:ext>
            </a:extLst>
          </p:cNvPr>
          <p:cNvSpPr/>
          <p:nvPr/>
        </p:nvSpPr>
        <p:spPr>
          <a:xfrm>
            <a:off x="556014" y="991056"/>
            <a:ext cx="1390576" cy="1360890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 descr="Mulher com cabelo escuro sorrindo&#10;&#10;Descrição gerada automaticamente">
            <a:extLst>
              <a:ext uri="{FF2B5EF4-FFF2-40B4-BE49-F238E27FC236}">
                <a16:creationId xmlns:a16="http://schemas.microsoft.com/office/drawing/2014/main" id="{485BB204-F2B2-43C2-8974-3DD0514AC9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" t="10859" r="11330" b="1223"/>
          <a:stretch/>
        </p:blipFill>
        <p:spPr>
          <a:xfrm>
            <a:off x="617537" y="816718"/>
            <a:ext cx="1390576" cy="1409145"/>
          </a:xfrm>
          <a:prstGeom prst="ellipse">
            <a:avLst/>
          </a:prstGeom>
        </p:spPr>
      </p:pic>
      <p:pic>
        <p:nvPicPr>
          <p:cNvPr id="21" name="Imagem 20" descr="Tela de computador com imagem de homem&#10;&#10;Descrição gerada automaticamente">
            <a:extLst>
              <a:ext uri="{FF2B5EF4-FFF2-40B4-BE49-F238E27FC236}">
                <a16:creationId xmlns:a16="http://schemas.microsoft.com/office/drawing/2014/main" id="{78873BFF-0F3A-4F17-8B9F-ED2507C13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20843" r="-229" b="23815"/>
          <a:stretch/>
        </p:blipFill>
        <p:spPr>
          <a:xfrm>
            <a:off x="10223430" y="2646174"/>
            <a:ext cx="1390577" cy="13923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905985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4" grpId="0" animBg="1"/>
      <p:bldP spid="8" grpId="0"/>
      <p:bldP spid="12" grpId="0"/>
      <p:bldP spid="15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-1" y="32543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Backlog Flow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85646E-A570-48F6-93DD-ADABCB61E8F9}"/>
              </a:ext>
            </a:extLst>
          </p:cNvPr>
          <p:cNvSpPr txBox="1">
            <a:spLocks/>
          </p:cNvSpPr>
          <p:nvPr/>
        </p:nvSpPr>
        <p:spPr>
          <a:xfrm>
            <a:off x="282595" y="1247833"/>
            <a:ext cx="8678516" cy="1818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Importante para entender o escopo do projeto nesta reta final;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Organização padronizada das tarefas;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Perspectiva da rotina de entregáveis desta sprint.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E014B3-366B-4EBE-B897-5C72779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2311B5A2-B27D-438F-9E5A-0843453495E7}"/>
              </a:ext>
            </a:extLst>
          </p:cNvPr>
          <p:cNvGrpSpPr/>
          <p:nvPr/>
        </p:nvGrpSpPr>
        <p:grpSpPr>
          <a:xfrm>
            <a:off x="8801698" y="456842"/>
            <a:ext cx="3549713" cy="2269717"/>
            <a:chOff x="8801698" y="456842"/>
            <a:chExt cx="3549713" cy="2269717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8B640A6D-C0BE-4D19-8F21-B71BE82FB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3179" y1="77200" x2="33179" y2="77200"/>
                          <a14:foregroundMark x1="43387" y1="70800" x2="43387" y2="70800"/>
                          <a14:foregroundMark x1="47796" y1="68400" x2="47796" y2="68400"/>
                          <a14:foregroundMark x1="60093" y1="65600" x2="60093" y2="65600"/>
                          <a14:foregroundMark x1="69142" y1="67200" x2="69142" y2="67200"/>
                          <a14:foregroundMark x1="48028" y1="45600" x2="48028" y2="45600"/>
                          <a14:foregroundMark x1="61021" y1="42400" x2="61021" y2="42400"/>
                          <a14:foregroundMark x1="54524" y1="64800" x2="54524" y2="64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01698" y="456842"/>
              <a:ext cx="3549713" cy="2058998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7A11C183-966F-4B26-B06B-EC7EF4394359}"/>
                </a:ext>
              </a:extLst>
            </p:cNvPr>
            <p:cNvSpPr txBox="1"/>
            <p:nvPr/>
          </p:nvSpPr>
          <p:spPr>
            <a:xfrm>
              <a:off x="9579952" y="2080228"/>
              <a:ext cx="2329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283343"/>
                  </a:solidFill>
                </a:rPr>
                <a:t>Ferramenta de gestão</a:t>
              </a:r>
            </a:p>
            <a:p>
              <a:pPr algn="ctr"/>
              <a:r>
                <a:rPr lang="pt-BR" dirty="0">
                  <a:solidFill>
                    <a:srgbClr val="283343"/>
                  </a:solidFill>
                </a:rPr>
                <a:t>Metodologia ágil</a:t>
              </a: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3540BB14-CF1D-4503-B52B-CA7A39B84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3066175"/>
            <a:ext cx="12192001" cy="37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381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1" y="3254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Planilha de riscos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85646E-A570-48F6-93DD-ADABCB61E8F9}"/>
              </a:ext>
            </a:extLst>
          </p:cNvPr>
          <p:cNvSpPr txBox="1">
            <a:spLocks/>
          </p:cNvSpPr>
          <p:nvPr/>
        </p:nvSpPr>
        <p:spPr>
          <a:xfrm>
            <a:off x="178209" y="1491639"/>
            <a:ext cx="9127716" cy="1494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Os riscos podem ser previstos antes e evitados.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E014B3-366B-4EBE-B897-5C72779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5F1EC0F-F26E-40B9-AF38-75B2EE34F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98" b="94146" l="9943" r="89675">
                        <a14:foregroundMark x1="27342" y1="6585" x2="27342" y2="6585"/>
                        <a14:foregroundMark x1="54876" y1="22927" x2="54876" y2="22927"/>
                        <a14:foregroundMark x1="56023" y1="25122" x2="54493" y2="18537"/>
                        <a14:foregroundMark x1="37476" y1="92195" x2="37476" y2="92195"/>
                        <a14:foregroundMark x1="22562" y1="94146" x2="22562" y2="94146"/>
                        <a14:foregroundMark x1="38050" y1="93171" x2="38050" y2="93171"/>
                        <a14:foregroundMark x1="21033" y1="14390" x2="21797" y2="13902"/>
                        <a14:foregroundMark x1="21224" y1="13902" x2="23327" y2="13171"/>
                        <a14:foregroundMark x1="21797" y1="13902" x2="21797" y2="119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8790">
            <a:off x="9230088" y="928072"/>
            <a:ext cx="3063651" cy="2401715"/>
          </a:xfrm>
          <a:prstGeom prst="rect">
            <a:avLst/>
          </a:prstGeom>
        </p:spPr>
      </p:pic>
      <p:graphicFrame>
        <p:nvGraphicFramePr>
          <p:cNvPr id="10" name="Tabela 3">
            <a:extLst>
              <a:ext uri="{FF2B5EF4-FFF2-40B4-BE49-F238E27FC236}">
                <a16:creationId xmlns:a16="http://schemas.microsoft.com/office/drawing/2014/main" id="{C6312126-44CD-4D27-A73C-FC5A3CC96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920579"/>
              </p:ext>
            </p:extLst>
          </p:nvPr>
        </p:nvGraphicFramePr>
        <p:xfrm>
          <a:off x="270630" y="3148567"/>
          <a:ext cx="11669123" cy="3544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333">
                  <a:extLst>
                    <a:ext uri="{9D8B030D-6E8A-4147-A177-3AD203B41FA5}">
                      <a16:colId xmlns:a16="http://schemas.microsoft.com/office/drawing/2014/main" val="3231765901"/>
                    </a:ext>
                  </a:extLst>
                </a:gridCol>
                <a:gridCol w="3332784">
                  <a:extLst>
                    <a:ext uri="{9D8B030D-6E8A-4147-A177-3AD203B41FA5}">
                      <a16:colId xmlns:a16="http://schemas.microsoft.com/office/drawing/2014/main" val="154117742"/>
                    </a:ext>
                  </a:extLst>
                </a:gridCol>
                <a:gridCol w="1405609">
                  <a:extLst>
                    <a:ext uri="{9D8B030D-6E8A-4147-A177-3AD203B41FA5}">
                      <a16:colId xmlns:a16="http://schemas.microsoft.com/office/drawing/2014/main" val="2515854353"/>
                    </a:ext>
                  </a:extLst>
                </a:gridCol>
                <a:gridCol w="937729">
                  <a:extLst>
                    <a:ext uri="{9D8B030D-6E8A-4147-A177-3AD203B41FA5}">
                      <a16:colId xmlns:a16="http://schemas.microsoft.com/office/drawing/2014/main" val="2994254435"/>
                    </a:ext>
                  </a:extLst>
                </a:gridCol>
                <a:gridCol w="1658427">
                  <a:extLst>
                    <a:ext uri="{9D8B030D-6E8A-4147-A177-3AD203B41FA5}">
                      <a16:colId xmlns:a16="http://schemas.microsoft.com/office/drawing/2014/main" val="67105196"/>
                    </a:ext>
                  </a:extLst>
                </a:gridCol>
                <a:gridCol w="1353819">
                  <a:extLst>
                    <a:ext uri="{9D8B030D-6E8A-4147-A177-3AD203B41FA5}">
                      <a16:colId xmlns:a16="http://schemas.microsoft.com/office/drawing/2014/main" val="2182716246"/>
                    </a:ext>
                  </a:extLst>
                </a:gridCol>
                <a:gridCol w="2418422">
                  <a:extLst>
                    <a:ext uri="{9D8B030D-6E8A-4147-A177-3AD203B41FA5}">
                      <a16:colId xmlns:a16="http://schemas.microsoft.com/office/drawing/2014/main" val="3024065248"/>
                    </a:ext>
                  </a:extLst>
                </a:gridCol>
              </a:tblGrid>
              <a:tr h="402753">
                <a:tc>
                  <a:txBody>
                    <a:bodyPr/>
                    <a:lstStyle/>
                    <a:p>
                      <a:pPr algn="ctr"/>
                      <a:r>
                        <a:rPr lang="pt-BR" sz="125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ID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Descrição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5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Probabilidade (P) 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Impacto (I)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5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Fator de Risco (P) x (I)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Ação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Como?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696103"/>
                  </a:ext>
                </a:extLst>
              </a:tr>
              <a:tr h="642418"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Perder um ou mais integrantes do grupo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Evitar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Compartilhar as informações, conhecimentos e atividades em andamento.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694996"/>
                  </a:ext>
                </a:extLst>
              </a:tr>
              <a:tr h="490016"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Conflitos entre integrantes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Mitigar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Tentar ouvir e compreender sempre a opinião do outro.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685184"/>
                  </a:ext>
                </a:extLst>
              </a:tr>
              <a:tr h="642418"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Dificuldades de infraestrutura</a:t>
                      </a:r>
                      <a:b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</a:br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 (problemas com internet, computadores,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Evitar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Avisar os demais integrantes, ter planos de contingência para futuros problemas.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506713"/>
                  </a:ext>
                </a:extLst>
              </a:tr>
              <a:tr h="642418"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Atraso na entrega de atividades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Mitigar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Manter a organização das atividades, renegociar entregas e avisar os demais integrantes.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474837"/>
                  </a:ext>
                </a:extLst>
              </a:tr>
              <a:tr h="642418"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Perda de documentos / entregáveis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Mitigar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5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Realizar backup dos documentos, salvar em mais de um lugar diferente.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0472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4524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6203D9-883D-4D80-A256-4BC651E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Uma imagem contendo piano, computador, mesa&#10;&#10;Descrição gerada automaticamente">
            <a:extLst>
              <a:ext uri="{FF2B5EF4-FFF2-40B4-BE49-F238E27FC236}">
                <a16:creationId xmlns:a16="http://schemas.microsoft.com/office/drawing/2014/main" id="{E6DB3BE4-A195-425E-AC4A-C93DDA0F7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987" y="1844651"/>
            <a:ext cx="7210485" cy="468681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428D087-2BAE-40FA-A5ED-2E92DF82A233}"/>
              </a:ext>
            </a:extLst>
          </p:cNvPr>
          <p:cNvSpPr txBox="1">
            <a:spLocks/>
          </p:cNvSpPr>
          <p:nvPr/>
        </p:nvSpPr>
        <p:spPr>
          <a:xfrm>
            <a:off x="3556464" y="32543"/>
            <a:ext cx="5323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dirty="0">
                <a:solidFill>
                  <a:srgbClr val="383D46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1108018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Low</a:t>
            </a:r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pt-BR" sz="4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Level</a:t>
            </a:r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Design - LLD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E4B91B-B239-407D-8F3D-D1B80F84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16F5604-2A23-4788-9FC0-0822C52A85FE}"/>
              </a:ext>
            </a:extLst>
          </p:cNvPr>
          <p:cNvGrpSpPr/>
          <p:nvPr/>
        </p:nvGrpSpPr>
        <p:grpSpPr>
          <a:xfrm>
            <a:off x="811935" y="934863"/>
            <a:ext cx="10515600" cy="5694537"/>
            <a:chOff x="811935" y="934863"/>
            <a:chExt cx="10515600" cy="5694537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EF594327-BADC-44D8-AC77-1830D7179454}"/>
                </a:ext>
              </a:extLst>
            </p:cNvPr>
            <p:cNvGrpSpPr/>
            <p:nvPr/>
          </p:nvGrpSpPr>
          <p:grpSpPr>
            <a:xfrm>
              <a:off x="811935" y="934863"/>
              <a:ext cx="10515600" cy="5694537"/>
              <a:chOff x="1269136" y="1115838"/>
              <a:chExt cx="9628418" cy="5415985"/>
            </a:xfrm>
          </p:grpSpPr>
          <p:pic>
            <p:nvPicPr>
              <p:cNvPr id="6" name="Imagem 5" descr="Uma imagem contendo screenshot, texto&#10;&#10;Descrição gerada automaticamente">
                <a:extLst>
                  <a:ext uri="{FF2B5EF4-FFF2-40B4-BE49-F238E27FC236}">
                    <a16:creationId xmlns:a16="http://schemas.microsoft.com/office/drawing/2014/main" id="{1015B684-5C60-4F88-8167-77A291253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9136" y="1115838"/>
                <a:ext cx="9628418" cy="5415985"/>
              </a:xfrm>
              <a:prstGeom prst="rect">
                <a:avLst/>
              </a:prstGeom>
            </p:spPr>
          </p:pic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CD07A9AF-DFFD-4AE8-B837-DAE3278F95C3}"/>
                  </a:ext>
                </a:extLst>
              </p:cNvPr>
              <p:cNvSpPr/>
              <p:nvPr/>
            </p:nvSpPr>
            <p:spPr>
              <a:xfrm>
                <a:off x="2057400" y="4362450"/>
                <a:ext cx="1428750" cy="1714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3003D495-9A63-4E00-A6E9-616FCEC9FCC7}"/>
                  </a:ext>
                </a:extLst>
              </p:cNvPr>
              <p:cNvSpPr/>
              <p:nvPr/>
            </p:nvSpPr>
            <p:spPr>
              <a:xfrm>
                <a:off x="2488336" y="4494387"/>
                <a:ext cx="1428750" cy="4776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7" name="Zoom de Slide 6">
                  <a:extLst>
                    <a:ext uri="{FF2B5EF4-FFF2-40B4-BE49-F238E27FC236}">
                      <a16:creationId xmlns:a16="http://schemas.microsoft.com/office/drawing/2014/main" id="{3BAC1020-CB63-46E6-8DF2-D009C924120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50337394"/>
                    </p:ext>
                  </p:extLst>
                </p:nvPr>
              </p:nvGraphicFramePr>
              <p:xfrm>
                <a:off x="1611785" y="4688542"/>
                <a:ext cx="1682490" cy="1234595"/>
              </p:xfrm>
              <a:graphic>
                <a:graphicData uri="http://schemas.microsoft.com/office/powerpoint/2016/slidezoom">
                  <pslz:sldZm>
                    <pslz:sldZmObj sldId="331" cId="1459516941">
                      <pslz:zmPr id="{1F8376D9-A77C-4C75-AF64-52BF71B6DF51}" returnToParent="0" transitionDur="100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82490" cy="1234595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7" name="Zoom de Slide 6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3BAC1020-CB63-46E6-8DF2-D009C924120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11785" y="4688542"/>
                  <a:ext cx="1682490" cy="1234595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10A6CFF-8926-48A5-976E-BBD5F116618C}"/>
                </a:ext>
              </a:extLst>
            </p:cNvPr>
            <p:cNvSpPr/>
            <p:nvPr/>
          </p:nvSpPr>
          <p:spPr>
            <a:xfrm>
              <a:off x="7221894" y="2024743"/>
              <a:ext cx="877077" cy="643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 descr="Uma imagem contendo basquete&#10;&#10;Descrição gerada automaticamente">
              <a:extLst>
                <a:ext uri="{FF2B5EF4-FFF2-40B4-BE49-F238E27FC236}">
                  <a16:creationId xmlns:a16="http://schemas.microsoft.com/office/drawing/2014/main" id="{DB34F46C-179A-4C58-92E7-1D0C652B1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1894" y="2024743"/>
              <a:ext cx="748300" cy="615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3587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Resultado de imagem para tecnologia png">
            <a:extLst>
              <a:ext uri="{FF2B5EF4-FFF2-40B4-BE49-F238E27FC236}">
                <a16:creationId xmlns:a16="http://schemas.microsoft.com/office/drawing/2014/main" id="{D49F61DF-4AF3-4457-88C1-97770EDC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5372">
            <a:off x="9322244" y="4154965"/>
            <a:ext cx="5739509" cy="43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Resultado de imagem para tecnologia png">
            <a:extLst>
              <a:ext uri="{FF2B5EF4-FFF2-40B4-BE49-F238E27FC236}">
                <a16:creationId xmlns:a16="http://schemas.microsoft.com/office/drawing/2014/main" id="{7AE74A31-17A0-4350-9B8A-14726053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88938">
            <a:off x="-2226421" y="-1922724"/>
            <a:ext cx="5739509" cy="43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Elipse 26"/>
          <p:cNvSpPr/>
          <p:nvPr/>
        </p:nvSpPr>
        <p:spPr>
          <a:xfrm>
            <a:off x="1895948" y="1451122"/>
            <a:ext cx="2101755" cy="2112067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27" name="CaixaDeTexto 1026"/>
          <p:cNvSpPr txBox="1"/>
          <p:nvPr/>
        </p:nvSpPr>
        <p:spPr>
          <a:xfrm>
            <a:off x="3136704" y="267510"/>
            <a:ext cx="5994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Time FLOW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D367A183-60F4-4D83-9D3E-CEF366EDA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7D1DDAE1-C40B-4DFC-9397-C1357549DE43}"/>
              </a:ext>
            </a:extLst>
          </p:cNvPr>
          <p:cNvSpPr/>
          <p:nvPr/>
        </p:nvSpPr>
        <p:spPr>
          <a:xfrm>
            <a:off x="5083043" y="1421635"/>
            <a:ext cx="2101755" cy="2112067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CAE0F14-4727-461A-A1A3-FF6698C16A66}"/>
              </a:ext>
            </a:extLst>
          </p:cNvPr>
          <p:cNvSpPr/>
          <p:nvPr/>
        </p:nvSpPr>
        <p:spPr>
          <a:xfrm>
            <a:off x="8156066" y="1392296"/>
            <a:ext cx="2101755" cy="2112067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2825171-972E-43AE-B72E-F4736C1C57DD}"/>
              </a:ext>
            </a:extLst>
          </p:cNvPr>
          <p:cNvSpPr/>
          <p:nvPr/>
        </p:nvSpPr>
        <p:spPr>
          <a:xfrm>
            <a:off x="5083043" y="4169816"/>
            <a:ext cx="2101755" cy="2112067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9D99268-42DD-4B72-80A6-1806472BB6F6}"/>
              </a:ext>
            </a:extLst>
          </p:cNvPr>
          <p:cNvSpPr/>
          <p:nvPr/>
        </p:nvSpPr>
        <p:spPr>
          <a:xfrm>
            <a:off x="8156066" y="4140477"/>
            <a:ext cx="2101755" cy="2112067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CCA41B3-3CAC-4897-AF1F-3618F2656B43}"/>
              </a:ext>
            </a:extLst>
          </p:cNvPr>
          <p:cNvSpPr txBox="1"/>
          <p:nvPr/>
        </p:nvSpPr>
        <p:spPr>
          <a:xfrm>
            <a:off x="1964873" y="3563189"/>
            <a:ext cx="1963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Beatriz Oziel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BB1BCF0-5B74-42BB-9AC3-DEB394CB8C54}"/>
              </a:ext>
            </a:extLst>
          </p:cNvPr>
          <p:cNvSpPr txBox="1"/>
          <p:nvPr/>
        </p:nvSpPr>
        <p:spPr>
          <a:xfrm>
            <a:off x="5151968" y="3528593"/>
            <a:ext cx="1963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Fernando Laurito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9A6EDAE-13A5-4E87-869D-FFFA120964F3}"/>
              </a:ext>
            </a:extLst>
          </p:cNvPr>
          <p:cNvSpPr txBox="1"/>
          <p:nvPr/>
        </p:nvSpPr>
        <p:spPr>
          <a:xfrm>
            <a:off x="8293918" y="3534822"/>
            <a:ext cx="1963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Mariana França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CE5A261-E426-4326-82AB-063B7B49242D}"/>
              </a:ext>
            </a:extLst>
          </p:cNvPr>
          <p:cNvSpPr txBox="1"/>
          <p:nvPr/>
        </p:nvSpPr>
        <p:spPr>
          <a:xfrm>
            <a:off x="5151968" y="6301154"/>
            <a:ext cx="1963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Rafael </a:t>
            </a:r>
            <a:r>
              <a:rPr lang="pt-BR" sz="15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Ciebra</a:t>
            </a:r>
            <a:endParaRPr lang="pt-BR" sz="1500" b="1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7AFB78-579F-41BE-A341-F28925DCC8F2}"/>
              </a:ext>
            </a:extLst>
          </p:cNvPr>
          <p:cNvSpPr txBox="1"/>
          <p:nvPr/>
        </p:nvSpPr>
        <p:spPr>
          <a:xfrm>
            <a:off x="8224991" y="6301154"/>
            <a:ext cx="1963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Romullo</a:t>
            </a:r>
            <a:r>
              <a:rPr lang="pt-BR" sz="15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Pereira</a:t>
            </a:r>
          </a:p>
        </p:txBody>
      </p:sp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8EDB6ADA-763D-4BBB-8415-E45DFCE94A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938" y="1475915"/>
            <a:ext cx="2003504" cy="2052677"/>
          </a:xfrm>
          <a:prstGeom prst="ellipse">
            <a:avLst/>
          </a:prstGeom>
        </p:spPr>
      </p:pic>
      <p:pic>
        <p:nvPicPr>
          <p:cNvPr id="5" name="Imagem 4" descr="Pessoa posando para foto&#10;&#10;Descrição gerada automaticamente">
            <a:extLst>
              <a:ext uri="{FF2B5EF4-FFF2-40B4-BE49-F238E27FC236}">
                <a16:creationId xmlns:a16="http://schemas.microsoft.com/office/drawing/2014/main" id="{2173677D-07A2-4173-8D5B-ED6794BACE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15" y="1515439"/>
            <a:ext cx="1999848" cy="2002336"/>
          </a:xfrm>
          <a:prstGeom prst="ellipse">
            <a:avLst/>
          </a:prstGeom>
        </p:spPr>
      </p:pic>
      <p:pic>
        <p:nvPicPr>
          <p:cNvPr id="7" name="Imagem 6" descr="Uma imagem contendo pessoa, no interior, homem, jovem&#10;&#10;Descrição gerada automaticamente">
            <a:extLst>
              <a:ext uri="{FF2B5EF4-FFF2-40B4-BE49-F238E27FC236}">
                <a16:creationId xmlns:a16="http://schemas.microsoft.com/office/drawing/2014/main" id="{02C9B422-8932-4C6A-9789-3A757683F0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3" t="12880" r="26570" b="46387"/>
          <a:stretch/>
        </p:blipFill>
        <p:spPr>
          <a:xfrm>
            <a:off x="8341781" y="4210179"/>
            <a:ext cx="2025817" cy="2047750"/>
          </a:xfrm>
          <a:prstGeom prst="ellipse">
            <a:avLst/>
          </a:prstGeom>
        </p:spPr>
      </p:pic>
      <p:pic>
        <p:nvPicPr>
          <p:cNvPr id="47" name="Imagem 46" descr="Tela de computador com imagem de homem&#10;&#10;Descrição gerada automaticamente">
            <a:extLst>
              <a:ext uri="{FF2B5EF4-FFF2-40B4-BE49-F238E27FC236}">
                <a16:creationId xmlns:a16="http://schemas.microsoft.com/office/drawing/2014/main" id="{B8168CCE-9273-4046-BCF0-BC8D19E071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20843" r="-229" b="23815"/>
          <a:stretch/>
        </p:blipFill>
        <p:spPr>
          <a:xfrm>
            <a:off x="5279915" y="4199303"/>
            <a:ext cx="1948972" cy="2002335"/>
          </a:xfrm>
          <a:prstGeom prst="ellipse">
            <a:avLst/>
          </a:prstGeom>
        </p:spPr>
      </p:pic>
      <p:pic>
        <p:nvPicPr>
          <p:cNvPr id="50" name="Imagem 49" descr="Mulher posando para foto&#10;&#10;Descrição gerada automaticamente">
            <a:extLst>
              <a:ext uri="{FF2B5EF4-FFF2-40B4-BE49-F238E27FC236}">
                <a16:creationId xmlns:a16="http://schemas.microsoft.com/office/drawing/2014/main" id="{190FA204-8352-4BAC-8E97-11D185F677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t="278" r="15933" b="8521"/>
          <a:stretch/>
        </p:blipFill>
        <p:spPr>
          <a:xfrm>
            <a:off x="2086558" y="1575539"/>
            <a:ext cx="1963903" cy="1910302"/>
          </a:xfrm>
          <a:prstGeom prst="ellipse">
            <a:avLst/>
          </a:prstGeom>
        </p:spPr>
      </p:pic>
      <p:grpSp>
        <p:nvGrpSpPr>
          <p:cNvPr id="53" name="Agrupar 52">
            <a:extLst>
              <a:ext uri="{FF2B5EF4-FFF2-40B4-BE49-F238E27FC236}">
                <a16:creationId xmlns:a16="http://schemas.microsoft.com/office/drawing/2014/main" id="{24514C99-3C7C-46CF-9E03-45E7BB244CE8}"/>
              </a:ext>
            </a:extLst>
          </p:cNvPr>
          <p:cNvGrpSpPr/>
          <p:nvPr/>
        </p:nvGrpSpPr>
        <p:grpSpPr>
          <a:xfrm>
            <a:off x="1895948" y="4199303"/>
            <a:ext cx="2154513" cy="2425016"/>
            <a:chOff x="1895948" y="4199303"/>
            <a:chExt cx="2154513" cy="2425016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6ED0C01-7F30-470A-B013-74078FDFDEE9}"/>
                </a:ext>
              </a:extLst>
            </p:cNvPr>
            <p:cNvSpPr/>
            <p:nvPr/>
          </p:nvSpPr>
          <p:spPr>
            <a:xfrm>
              <a:off x="1895948" y="4199303"/>
              <a:ext cx="2101755" cy="2112067"/>
            </a:xfrm>
            <a:prstGeom prst="ellipse">
              <a:avLst/>
            </a:prstGeom>
            <a:solidFill>
              <a:srgbClr val="1EA88C"/>
            </a:solidFill>
            <a:ln>
              <a:solidFill>
                <a:srgbClr val="1EA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DengXian Light" panose="02010600030101010101" pitchFamily="2" charset="-122"/>
                <a:ea typeface="DengXian Light" panose="02010600030101010101" pitchFamily="2" charset="-122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8027B0F4-1FE9-4624-8334-83424369A0A4}"/>
                </a:ext>
              </a:extLst>
            </p:cNvPr>
            <p:cNvSpPr txBox="1"/>
            <p:nvPr/>
          </p:nvSpPr>
          <p:spPr>
            <a:xfrm>
              <a:off x="1895948" y="6301154"/>
              <a:ext cx="19639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b="1" dirty="0">
                  <a:solidFill>
                    <a:schemeClr val="bg1"/>
                  </a:solidFill>
                  <a:latin typeface="DengXian Light" panose="02010600030101010101" pitchFamily="2" charset="-122"/>
                  <a:ea typeface="DengXian Light" panose="02010600030101010101" pitchFamily="2" charset="-122"/>
                </a:rPr>
                <a:t>Michele Calazans</a:t>
              </a:r>
            </a:p>
          </p:txBody>
        </p:sp>
        <p:pic>
          <p:nvPicPr>
            <p:cNvPr id="52" name="Imagem 51" descr="Mulher com cabelo escuro sorrindo&#10;&#10;Descrição gerada automaticamente">
              <a:extLst>
                <a:ext uri="{FF2B5EF4-FFF2-40B4-BE49-F238E27FC236}">
                  <a16:creationId xmlns:a16="http://schemas.microsoft.com/office/drawing/2014/main" id="{CB264AE9-88E9-486A-9BA3-DDC32972B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" t="10859" r="11330" b="1223"/>
            <a:stretch/>
          </p:blipFill>
          <p:spPr>
            <a:xfrm>
              <a:off x="2112576" y="4318118"/>
              <a:ext cx="1937885" cy="196376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40014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3" grpId="0" animBg="1"/>
      <p:bldP spid="24" grpId="0" animBg="1"/>
      <p:bldP spid="26" grpId="0" animBg="1"/>
      <p:bldP spid="29" grpId="0" animBg="1"/>
      <p:bldP spid="35" grpId="0"/>
      <p:bldP spid="37" grpId="0"/>
      <p:bldP spid="38" grpId="0"/>
      <p:bldP spid="4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130DFBCF-7536-415D-9BF2-D447DB960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8" r="47285" b="17840"/>
          <a:stretch/>
        </p:blipFill>
        <p:spPr>
          <a:xfrm>
            <a:off x="1741819" y="1927762"/>
            <a:ext cx="3497427" cy="2420297"/>
          </a:xfrm>
          <a:prstGeom prst="rect">
            <a:avLst/>
          </a:prstGeom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8390960-C3A9-4207-95A9-A4A4BBA7BADF}"/>
              </a:ext>
            </a:extLst>
          </p:cNvPr>
          <p:cNvGrpSpPr/>
          <p:nvPr/>
        </p:nvGrpSpPr>
        <p:grpSpPr>
          <a:xfrm>
            <a:off x="1580647" y="1580041"/>
            <a:ext cx="6943144" cy="3021266"/>
            <a:chOff x="1291398" y="2354482"/>
            <a:chExt cx="6943144" cy="3021266"/>
          </a:xfrm>
        </p:grpSpPr>
        <p:pic>
          <p:nvPicPr>
            <p:cNvPr id="12" name="Imagem 11" descr="Uma imagem contendo eletrônico, circuito&#10;&#10;Descrição gerada automaticamente">
              <a:extLst>
                <a:ext uri="{FF2B5EF4-FFF2-40B4-BE49-F238E27FC236}">
                  <a16:creationId xmlns:a16="http://schemas.microsoft.com/office/drawing/2014/main" id="{E482AFCA-A2F5-4C65-991B-59C7497B8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319" r="12" b="17840"/>
            <a:stretch/>
          </p:blipFill>
          <p:spPr>
            <a:xfrm>
              <a:off x="5054020" y="2354482"/>
              <a:ext cx="3180522" cy="2791336"/>
            </a:xfrm>
            <a:prstGeom prst="rect">
              <a:avLst/>
            </a:prstGeom>
          </p:spPr>
        </p:pic>
        <p:pic>
          <p:nvPicPr>
            <p:cNvPr id="13" name="Imagem 12" descr="Uma imagem contendo eletrônico, circuito&#10;&#10;Descrição gerada automaticamente">
              <a:extLst>
                <a:ext uri="{FF2B5EF4-FFF2-40B4-BE49-F238E27FC236}">
                  <a16:creationId xmlns:a16="http://schemas.microsoft.com/office/drawing/2014/main" id="{3E7E8F9B-13C7-44A6-BA31-F6B5EBB71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82" t="319" r="42707" b="89486"/>
            <a:stretch/>
          </p:blipFill>
          <p:spPr>
            <a:xfrm>
              <a:off x="3787946" y="2354482"/>
              <a:ext cx="1460374" cy="347721"/>
            </a:xfrm>
            <a:prstGeom prst="rect">
              <a:avLst/>
            </a:prstGeom>
          </p:spPr>
        </p:pic>
        <p:pic>
          <p:nvPicPr>
            <p:cNvPr id="16" name="Imagem 15" descr="Uma imagem contendo eletrônico, circuito&#10;&#10;Descrição gerada automaticamente">
              <a:extLst>
                <a:ext uri="{FF2B5EF4-FFF2-40B4-BE49-F238E27FC236}">
                  <a16:creationId xmlns:a16="http://schemas.microsoft.com/office/drawing/2014/main" id="{D33FDEB1-52AF-471E-A549-7505F2940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930" r="35765" b="7645"/>
            <a:stretch/>
          </p:blipFill>
          <p:spPr>
            <a:xfrm>
              <a:off x="1291398" y="5122500"/>
              <a:ext cx="4591877" cy="253248"/>
            </a:xfrm>
            <a:prstGeom prst="rect">
              <a:avLst/>
            </a:prstGeom>
          </p:spPr>
        </p:pic>
      </p:grpSp>
      <p:pic>
        <p:nvPicPr>
          <p:cNvPr id="17" name="Picture 4" descr="Resultado de imagem para sensor">
            <a:extLst>
              <a:ext uri="{FF2B5EF4-FFF2-40B4-BE49-F238E27FC236}">
                <a16:creationId xmlns:a16="http://schemas.microsoft.com/office/drawing/2014/main" id="{D4376B05-083C-4DB5-9688-65281472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2209">
            <a:off x="9537845" y="3548354"/>
            <a:ext cx="1982022" cy="198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FB3BA3-09FE-4F9C-82A6-644550D9F8CF}"/>
              </a:ext>
            </a:extLst>
          </p:cNvPr>
          <p:cNvSpPr txBox="1"/>
          <p:nvPr/>
        </p:nvSpPr>
        <p:spPr>
          <a:xfrm>
            <a:off x="8116702" y="4945298"/>
            <a:ext cx="4642850" cy="176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br>
              <a:rPr lang="pt-BR" b="1" dirty="0">
                <a:hlinkClick r:id="rId4"/>
              </a:rPr>
            </a:br>
            <a:r>
              <a:rPr lang="pt-BR" sz="1400" b="1" dirty="0">
                <a:latin typeface="DengXian Light"/>
                <a:ea typeface="+mj-ea"/>
                <a:cs typeface="+mj-cs"/>
              </a:rPr>
              <a:t>Sensor Óptico Reflexivo Fototransistor </a:t>
            </a:r>
            <a:br>
              <a:rPr lang="pt-BR" sz="1400" b="1" dirty="0">
                <a:latin typeface="DengXian Light"/>
                <a:ea typeface="+mj-ea"/>
                <a:cs typeface="+mj-cs"/>
              </a:rPr>
            </a:br>
            <a:r>
              <a:rPr lang="pt-BR" sz="1400" b="1" dirty="0">
                <a:latin typeface="DengXian Light"/>
                <a:ea typeface="+mj-ea"/>
                <a:cs typeface="+mj-cs"/>
              </a:rPr>
              <a:t>TCRT5000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pt-BR" sz="4400" dirty="0">
              <a:latin typeface="DengXian Light"/>
              <a:ea typeface="+mj-ea"/>
              <a:cs typeface="+mj-cs"/>
            </a:endParaRP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4D9E02AD-63D4-4EF2-BB1B-87E846AF101E}"/>
              </a:ext>
            </a:extLst>
          </p:cNvPr>
          <p:cNvCxnSpPr/>
          <p:nvPr/>
        </p:nvCxnSpPr>
        <p:spPr>
          <a:xfrm rot="5400000">
            <a:off x="2976183" y="4557309"/>
            <a:ext cx="830424" cy="774440"/>
          </a:xfrm>
          <a:prstGeom prst="bentConnector3">
            <a:avLst>
              <a:gd name="adj1" fmla="val 9831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818DA9C2-928A-47BE-AAE8-EC672868DD18}"/>
              </a:ext>
            </a:extLst>
          </p:cNvPr>
          <p:cNvCxnSpPr>
            <a:cxnSpLocks/>
          </p:cNvCxnSpPr>
          <p:nvPr/>
        </p:nvCxnSpPr>
        <p:spPr>
          <a:xfrm>
            <a:off x="7030992" y="3355855"/>
            <a:ext cx="2639397" cy="1544935"/>
          </a:xfrm>
          <a:prstGeom prst="bentConnector3">
            <a:avLst>
              <a:gd name="adj1" fmla="val -232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D9F20289-8E4C-44DC-8997-ADA49465FE0C}"/>
              </a:ext>
            </a:extLst>
          </p:cNvPr>
          <p:cNvCxnSpPr/>
          <p:nvPr/>
        </p:nvCxnSpPr>
        <p:spPr>
          <a:xfrm rot="5400000" flipH="1" flipV="1">
            <a:off x="3998340" y="1013569"/>
            <a:ext cx="799376" cy="522514"/>
          </a:xfrm>
          <a:prstGeom prst="bentConnector3">
            <a:avLst>
              <a:gd name="adj1" fmla="val 9902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28C50783-DA21-4CFA-88BF-E0CBF8A161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17250" y="1126028"/>
            <a:ext cx="1215848" cy="839274"/>
          </a:xfrm>
          <a:prstGeom prst="bentConnector3">
            <a:avLst>
              <a:gd name="adj1" fmla="val 9988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BB965F9-D29D-4E42-A74D-1913D5D59EED}"/>
              </a:ext>
            </a:extLst>
          </p:cNvPr>
          <p:cNvCxnSpPr/>
          <p:nvPr/>
        </p:nvCxnSpPr>
        <p:spPr>
          <a:xfrm>
            <a:off x="7744811" y="2500603"/>
            <a:ext cx="19680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E3A84264-9144-4CB2-8465-4E0489EB6B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27076" y="4579435"/>
            <a:ext cx="830426" cy="730189"/>
          </a:xfrm>
          <a:prstGeom prst="bentConnector3">
            <a:avLst>
              <a:gd name="adj1" fmla="val 9943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EDD4B7E-4160-4221-9332-6C002FA67CD8}"/>
              </a:ext>
            </a:extLst>
          </p:cNvPr>
          <p:cNvSpPr txBox="1"/>
          <p:nvPr/>
        </p:nvSpPr>
        <p:spPr>
          <a:xfrm>
            <a:off x="6681682" y="1529727"/>
            <a:ext cx="1599824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4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Protoboard</a:t>
            </a:r>
            <a:endParaRPr lang="pt-BR" sz="4800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69D4DE2-91A0-444E-B758-E9B731B08861}"/>
              </a:ext>
            </a:extLst>
          </p:cNvPr>
          <p:cNvSpPr txBox="1"/>
          <p:nvPr/>
        </p:nvSpPr>
        <p:spPr>
          <a:xfrm>
            <a:off x="2204263" y="1529726"/>
            <a:ext cx="1599824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4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Placa Arduino</a:t>
            </a:r>
            <a:endParaRPr lang="pt-BR" sz="4800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9D2026E-2200-4173-8695-8BA09B88E063}"/>
              </a:ext>
            </a:extLst>
          </p:cNvPr>
          <p:cNvSpPr txBox="1"/>
          <p:nvPr/>
        </p:nvSpPr>
        <p:spPr>
          <a:xfrm>
            <a:off x="9528314" y="2262499"/>
            <a:ext cx="1599824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2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Fios conectores</a:t>
            </a:r>
            <a:endParaRPr lang="pt-BR" sz="4400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4B7EA69-1603-4A4B-953C-F537C20BB981}"/>
              </a:ext>
            </a:extLst>
          </p:cNvPr>
          <p:cNvSpPr txBox="1"/>
          <p:nvPr/>
        </p:nvSpPr>
        <p:spPr>
          <a:xfrm>
            <a:off x="7386215" y="710696"/>
            <a:ext cx="1599824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2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Resistores</a:t>
            </a:r>
            <a:endParaRPr lang="pt-BR" sz="4400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E486D19-E888-4FBA-B7C8-3EC6080B29CB}"/>
              </a:ext>
            </a:extLst>
          </p:cNvPr>
          <p:cNvSpPr txBox="1"/>
          <p:nvPr/>
        </p:nvSpPr>
        <p:spPr>
          <a:xfrm>
            <a:off x="4659285" y="651013"/>
            <a:ext cx="1599824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2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Saída 7 (lado digital) </a:t>
            </a:r>
            <a:endParaRPr lang="pt-BR" sz="1200" b="1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9CAABD8-9FE0-4E20-949F-B566D9579C45}"/>
              </a:ext>
            </a:extLst>
          </p:cNvPr>
          <p:cNvSpPr txBox="1"/>
          <p:nvPr/>
        </p:nvSpPr>
        <p:spPr>
          <a:xfrm>
            <a:off x="1038065" y="5130267"/>
            <a:ext cx="2142441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2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Saída 5V (lado analógico)  </a:t>
            </a:r>
            <a:endParaRPr lang="pt-BR" sz="1200" b="1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0FDF74C-06C6-4FFB-A903-7CA80BFEC271}"/>
              </a:ext>
            </a:extLst>
          </p:cNvPr>
          <p:cNvSpPr txBox="1"/>
          <p:nvPr/>
        </p:nvSpPr>
        <p:spPr>
          <a:xfrm>
            <a:off x="4668117" y="5130267"/>
            <a:ext cx="2142441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2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Saída GND (lado analógico)</a:t>
            </a:r>
            <a:endParaRPr lang="pt-BR" sz="1200" b="1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7BE4E950-2B35-4185-8093-86958CFF6E81}"/>
              </a:ext>
            </a:extLst>
          </p:cNvPr>
          <p:cNvCxnSpPr>
            <a:cxnSpLocks/>
          </p:cNvCxnSpPr>
          <p:nvPr/>
        </p:nvCxnSpPr>
        <p:spPr>
          <a:xfrm rot="10800000">
            <a:off x="962839" y="1996897"/>
            <a:ext cx="760863" cy="609815"/>
          </a:xfrm>
          <a:prstGeom prst="bentConnector3">
            <a:avLst>
              <a:gd name="adj1" fmla="val 10007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Zoom de Slide 38">
                <a:extLst>
                  <a:ext uri="{FF2B5EF4-FFF2-40B4-BE49-F238E27FC236}">
                    <a16:creationId xmlns:a16="http://schemas.microsoft.com/office/drawing/2014/main" id="{F419C1E7-E155-41C0-B595-D45242F284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7647661"/>
                  </p:ext>
                </p:extLst>
              </p:nvPr>
            </p:nvGraphicFramePr>
            <p:xfrm>
              <a:off x="207608" y="815274"/>
              <a:ext cx="1860101" cy="1046307"/>
            </p:xfrm>
            <a:graphic>
              <a:graphicData uri="http://schemas.microsoft.com/office/powerpoint/2016/slidezoom">
                <pslz:sldZm>
                  <pslz:sldZmObj sldId="332" cId="924541355">
                    <pslz:zmPr id="{7696F5E5-8114-4AF3-985A-19A41A447641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0101" cy="104630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Zoom de Slide 3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419C1E7-E155-41C0-B595-D45242F284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608" y="815274"/>
                <a:ext cx="1860101" cy="104630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516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1" grpId="0"/>
      <p:bldP spid="42" grpId="0"/>
      <p:bldP spid="44" grpId="0"/>
      <p:bldP spid="45" grpId="0"/>
      <p:bldP spid="46" grpId="0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Low</a:t>
            </a:r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pt-BR" sz="4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Level</a:t>
            </a:r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Design - LLD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E4B91B-B239-407D-8F3D-D1B80F84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EF594327-BADC-44D8-AC77-1830D7179454}"/>
              </a:ext>
            </a:extLst>
          </p:cNvPr>
          <p:cNvGrpSpPr/>
          <p:nvPr/>
        </p:nvGrpSpPr>
        <p:grpSpPr>
          <a:xfrm>
            <a:off x="811935" y="934863"/>
            <a:ext cx="10515600" cy="5694537"/>
            <a:chOff x="1269136" y="1115838"/>
            <a:chExt cx="9628418" cy="5415985"/>
          </a:xfrm>
        </p:grpSpPr>
        <p:pic>
          <p:nvPicPr>
            <p:cNvPr id="6" name="Imagem 5" descr="Uma imagem contendo screenshot, texto&#10;&#10;Descrição gerada automaticamente">
              <a:extLst>
                <a:ext uri="{FF2B5EF4-FFF2-40B4-BE49-F238E27FC236}">
                  <a16:creationId xmlns:a16="http://schemas.microsoft.com/office/drawing/2014/main" id="{1015B684-5C60-4F88-8167-77A291253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136" y="1115838"/>
              <a:ext cx="9628418" cy="5415985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D07A9AF-DFFD-4AE8-B837-DAE3278F95C3}"/>
                </a:ext>
              </a:extLst>
            </p:cNvPr>
            <p:cNvSpPr/>
            <p:nvPr/>
          </p:nvSpPr>
          <p:spPr>
            <a:xfrm>
              <a:off x="2057400" y="4362450"/>
              <a:ext cx="1428750" cy="171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003D495-9A63-4E00-A6E9-616FCEC9FCC7}"/>
                </a:ext>
              </a:extLst>
            </p:cNvPr>
            <p:cNvSpPr/>
            <p:nvPr/>
          </p:nvSpPr>
          <p:spPr>
            <a:xfrm>
              <a:off x="2488336" y="4494387"/>
              <a:ext cx="1428750" cy="4776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3BAC1020-CB63-46E6-8DF2-D009C92412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11785" y="4688542"/>
              <a:ext cx="1682490" cy="1234595"/>
            </p:xfrm>
            <a:graphic>
              <a:graphicData uri="http://schemas.microsoft.com/office/powerpoint/2016/slidezoom">
                <pslz:sldZm>
                  <pslz:sldZmObj sldId="331" cId="1459516941">
                    <pslz:zmPr id="{1F8376D9-A77C-4C75-AF64-52BF71B6DF5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82490" cy="123459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BAC1020-CB63-46E6-8DF2-D009C9241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1785" y="4688542"/>
                <a:ext cx="1682490" cy="123459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Retângulo 2">
            <a:extLst>
              <a:ext uri="{FF2B5EF4-FFF2-40B4-BE49-F238E27FC236}">
                <a16:creationId xmlns:a16="http://schemas.microsoft.com/office/drawing/2014/main" id="{C097CDE2-E022-44DD-80DC-F75C233764B3}"/>
              </a:ext>
            </a:extLst>
          </p:cNvPr>
          <p:cNvSpPr/>
          <p:nvPr/>
        </p:nvSpPr>
        <p:spPr>
          <a:xfrm>
            <a:off x="7221894" y="2024743"/>
            <a:ext cx="877077" cy="6438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Uma imagem contendo basquete&#10;&#10;Descrição gerada automaticamente">
            <a:extLst>
              <a:ext uri="{FF2B5EF4-FFF2-40B4-BE49-F238E27FC236}">
                <a16:creationId xmlns:a16="http://schemas.microsoft.com/office/drawing/2014/main" id="{4DE3F813-A2EA-403C-B321-DA80C434E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94" y="2024743"/>
            <a:ext cx="748300" cy="61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41355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FE4B91B-B239-407D-8F3D-D1B80F84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9E6D83CD-2A9B-43B2-8EF7-6FE13386D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895" y="783835"/>
            <a:ext cx="5005841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Nossas ferramentas </a:t>
            </a:r>
            <a:b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de desenvolvimento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366BF8E-4660-47F9-957C-EAE43C5AC5A8}"/>
              </a:ext>
            </a:extLst>
          </p:cNvPr>
          <p:cNvSpPr/>
          <p:nvPr/>
        </p:nvSpPr>
        <p:spPr>
          <a:xfrm>
            <a:off x="66674" y="695325"/>
            <a:ext cx="6187821" cy="602932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516B1453-EE03-4CCB-A1DA-82D83DDA3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70" b="91288" l="7692" r="89941">
                        <a14:foregroundMark x1="20118" y1="45455" x2="60355" y2="77652"/>
                        <a14:foregroundMark x1="75148" y1="76515" x2="64497" y2="34470"/>
                        <a14:foregroundMark x1="64497" y1="34470" x2="46746" y2="59848"/>
                        <a14:foregroundMark x1="61538" y1="63636" x2="46746" y2="46212"/>
                        <a14:foregroundMark x1="63314" y1="45076" x2="20118" y2="40530"/>
                        <a14:foregroundMark x1="59172" y1="82197" x2="25444" y2="73485"/>
                        <a14:foregroundMark x1="53846" y1="91288" x2="53846" y2="91288"/>
                        <a14:foregroundMark x1="7692" y1="33333" x2="7692" y2="33333"/>
                        <a14:foregroundMark x1="89941" y1="36364" x2="89941" y2="363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052" y="3128817"/>
            <a:ext cx="864584" cy="1279172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342A0D61-E818-4D5C-997D-99CECF52D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43" b="94882" l="8021" r="90374">
                        <a14:foregroundMark x1="57219" y1="47244" x2="57219" y2="47244"/>
                        <a14:foregroundMark x1="53476" y1="39370" x2="66845" y2="53937"/>
                        <a14:foregroundMark x1="57219" y1="57480" x2="53476" y2="62598"/>
                        <a14:foregroundMark x1="69519" y1="81496" x2="71658" y2="71654"/>
                        <a14:foregroundMark x1="74332" y1="69685" x2="74332" y2="69685"/>
                        <a14:foregroundMark x1="72727" y1="62598" x2="72727" y2="62598"/>
                        <a14:foregroundMark x1="69519" y1="62598" x2="69519" y2="62598"/>
                        <a14:foregroundMark x1="67914" y1="61024" x2="67914" y2="61024"/>
                        <a14:foregroundMark x1="59893" y1="59055" x2="57219" y2="59055"/>
                        <a14:foregroundMark x1="43850" y1="58268" x2="43850" y2="58268"/>
                        <a14:foregroundMark x1="40107" y1="57480" x2="36898" y2="57480"/>
                        <a14:foregroundMark x1="26738" y1="57087" x2="26738" y2="57087"/>
                        <a14:foregroundMark x1="39037" y1="49213" x2="41711" y2="49213"/>
                        <a14:foregroundMark x1="45455" y1="49213" x2="49733" y2="50000"/>
                        <a14:foregroundMark x1="56150" y1="48425" x2="56150" y2="48425"/>
                        <a14:foregroundMark x1="63636" y1="45669" x2="63636" y2="45669"/>
                        <a14:foregroundMark x1="64706" y1="41339" x2="64706" y2="41339"/>
                        <a14:foregroundMark x1="55080" y1="40157" x2="45455" y2="41339"/>
                        <a14:foregroundMark x1="31016" y1="42126" x2="31016" y2="42126"/>
                        <a14:foregroundMark x1="39037" y1="43701" x2="39037" y2="43701"/>
                        <a14:foregroundMark x1="42781" y1="42913" x2="42781" y2="42913"/>
                        <a14:foregroundMark x1="33155" y1="43701" x2="51337" y2="50000"/>
                        <a14:foregroundMark x1="70588" y1="46457" x2="70588" y2="46457"/>
                        <a14:foregroundMark x1="70588" y1="42126" x2="70588" y2="42126"/>
                        <a14:foregroundMark x1="70588" y1="42126" x2="70588" y2="45669"/>
                        <a14:foregroundMark x1="70588" y1="55512" x2="71658" y2="67717"/>
                        <a14:foregroundMark x1="71658" y1="67717" x2="71658" y2="67717"/>
                        <a14:foregroundMark x1="68449" y1="72441" x2="63102" y2="76772"/>
                        <a14:foregroundMark x1="50267" y1="77559" x2="50267" y2="77559"/>
                        <a14:foregroundMark x1="47594" y1="77953" x2="47594" y2="77953"/>
                        <a14:foregroundMark x1="39037" y1="76772" x2="39037" y2="76772"/>
                        <a14:foregroundMark x1="26738" y1="69685" x2="26738" y2="69685"/>
                        <a14:foregroundMark x1="27273" y1="68110" x2="40107" y2="69685"/>
                        <a14:foregroundMark x1="40107" y1="69685" x2="40107" y2="69685"/>
                        <a14:foregroundMark x1="40642" y1="71654" x2="44920" y2="74016"/>
                        <a14:foregroundMark x1="55080" y1="94882" x2="55080" y2="94882"/>
                        <a14:foregroundMark x1="90909" y1="31496" x2="90909" y2="31496"/>
                        <a14:foregroundMark x1="8021" y1="26772" x2="8021" y2="26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046" y="1974433"/>
            <a:ext cx="954113" cy="1295960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5FCB3929-9288-4FE8-8D82-D166200EA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87" b="92913" l="9953" r="89100">
                        <a14:foregroundMark x1="41706" y1="47638" x2="41706" y2="47638"/>
                        <a14:foregroundMark x1="41706" y1="38976" x2="41706" y2="38976"/>
                        <a14:foregroundMark x1="35071" y1="38976" x2="66825" y2="58661"/>
                        <a14:foregroundMark x1="66825" y1="75591" x2="69668" y2="37402"/>
                        <a14:foregroundMark x1="69668" y1="37402" x2="45024" y2="67717"/>
                        <a14:foregroundMark x1="45024" y1="67717" x2="65403" y2="54724"/>
                        <a14:foregroundMark x1="48815" y1="72835" x2="49763" y2="71654"/>
                        <a14:foregroundMark x1="57820" y1="77165" x2="57820" y2="77165"/>
                        <a14:foregroundMark x1="59716" y1="73622" x2="59716" y2="73622"/>
                        <a14:foregroundMark x1="59716" y1="73622" x2="59716" y2="73622"/>
                        <a14:foregroundMark x1="54502" y1="76378" x2="54502" y2="76378"/>
                        <a14:foregroundMark x1="53081" y1="76378" x2="53081" y2="76378"/>
                        <a14:foregroundMark x1="42180" y1="74409" x2="42180" y2="74409"/>
                        <a14:foregroundMark x1="42180" y1="74409" x2="42180" y2="74409"/>
                        <a14:foregroundMark x1="44076" y1="66142" x2="44076" y2="66142"/>
                        <a14:foregroundMark x1="44076" y1="66142" x2="44076" y2="64173"/>
                        <a14:foregroundMark x1="44076" y1="56693" x2="44076" y2="53937"/>
                        <a14:foregroundMark x1="44076" y1="52362" x2="44076" y2="52362"/>
                        <a14:foregroundMark x1="44076" y1="52362" x2="44076" y2="52362"/>
                        <a14:foregroundMark x1="39810" y1="57480" x2="39810" y2="66929"/>
                        <a14:foregroundMark x1="40758" y1="70866" x2="41706" y2="72835"/>
                        <a14:foregroundMark x1="41706" y1="75197" x2="41706" y2="77165"/>
                        <a14:foregroundMark x1="36019" y1="77165" x2="27488" y2="74409"/>
                        <a14:foregroundMark x1="23697" y1="72835" x2="23697" y2="72835"/>
                        <a14:foregroundMark x1="23697" y1="70472" x2="23697" y2="70472"/>
                        <a14:foregroundMark x1="27488" y1="70472" x2="30806" y2="70472"/>
                        <a14:foregroundMark x1="32701" y1="70472" x2="32701" y2="70472"/>
                        <a14:foregroundMark x1="32701" y1="70472" x2="32701" y2="70472"/>
                        <a14:foregroundMark x1="32701" y1="66142" x2="32701" y2="66142"/>
                        <a14:foregroundMark x1="32701" y1="66142" x2="32701" y2="66142"/>
                        <a14:foregroundMark x1="65403" y1="42913" x2="61137" y2="42913"/>
                        <a14:foregroundMark x1="51185" y1="42913" x2="51185" y2="42913"/>
                        <a14:foregroundMark x1="51185" y1="43701" x2="51185" y2="43701"/>
                        <a14:foregroundMark x1="54028" y1="43701" x2="54028" y2="43701"/>
                        <a14:foregroundMark x1="54502" y1="40157" x2="54502" y2="40157"/>
                        <a14:foregroundMark x1="57346" y1="39764" x2="57346" y2="39764"/>
                        <a14:foregroundMark x1="50711" y1="92913" x2="50711" y2="92913"/>
                        <a14:backgroundMark x1="54502" y1="11417" x2="61137" y2="7480"/>
                        <a14:backgroundMark x1="63507" y1="9449" x2="41706" y2="6299"/>
                        <a14:backgroundMark x1="57346" y1="11024" x2="57820" y2="17717"/>
                        <a14:backgroundMark x1="63033" y1="14173" x2="36019" y2="129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2416" y="2917098"/>
            <a:ext cx="1113106" cy="1339947"/>
          </a:xfrm>
          <a:prstGeom prst="rect">
            <a:avLst/>
          </a:prstGeom>
        </p:spPr>
      </p:pic>
      <p:grpSp>
        <p:nvGrpSpPr>
          <p:cNvPr id="46" name="Agrupar 45">
            <a:extLst>
              <a:ext uri="{FF2B5EF4-FFF2-40B4-BE49-F238E27FC236}">
                <a16:creationId xmlns:a16="http://schemas.microsoft.com/office/drawing/2014/main" id="{7FE0573B-AD5B-4D32-B6F3-7A6AD9D04EEE}"/>
              </a:ext>
            </a:extLst>
          </p:cNvPr>
          <p:cNvGrpSpPr/>
          <p:nvPr/>
        </p:nvGrpSpPr>
        <p:grpSpPr>
          <a:xfrm>
            <a:off x="5400064" y="3833769"/>
            <a:ext cx="6817648" cy="3894939"/>
            <a:chOff x="5400064" y="3833769"/>
            <a:chExt cx="6817648" cy="3894939"/>
          </a:xfrm>
        </p:grpSpPr>
        <p:pic>
          <p:nvPicPr>
            <p:cNvPr id="47" name="Imagem 46" descr="Uma imagem contendo computador, relógio&#10;&#10;Descrição gerada automaticamente">
              <a:extLst>
                <a:ext uri="{FF2B5EF4-FFF2-40B4-BE49-F238E27FC236}">
                  <a16:creationId xmlns:a16="http://schemas.microsoft.com/office/drawing/2014/main" id="{E7D7F7B6-A8DB-4E5E-8E9D-5D9620D29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404" y="3833769"/>
              <a:ext cx="4032308" cy="3024231"/>
            </a:xfrm>
            <a:prstGeom prst="rect">
              <a:avLst/>
            </a:prstGeom>
          </p:spPr>
        </p:pic>
        <p:sp>
          <p:nvSpPr>
            <p:cNvPr id="49" name="Triângulo isósceles 48">
              <a:extLst>
                <a:ext uri="{FF2B5EF4-FFF2-40B4-BE49-F238E27FC236}">
                  <a16:creationId xmlns:a16="http://schemas.microsoft.com/office/drawing/2014/main" id="{719FD3FC-42AA-412C-AE30-6A2837AA6FFF}"/>
                </a:ext>
              </a:extLst>
            </p:cNvPr>
            <p:cNvSpPr/>
            <p:nvPr/>
          </p:nvSpPr>
          <p:spPr>
            <a:xfrm rot="10367549">
              <a:off x="5400064" y="6632365"/>
              <a:ext cx="3353601" cy="1096343"/>
            </a:xfrm>
            <a:prstGeom prst="triangle">
              <a:avLst/>
            </a:prstGeom>
            <a:solidFill>
              <a:srgbClr val="003140"/>
            </a:solidFill>
            <a:ln>
              <a:solidFill>
                <a:srgbClr val="003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0" name="Imagem 49">
            <a:extLst>
              <a:ext uri="{FF2B5EF4-FFF2-40B4-BE49-F238E27FC236}">
                <a16:creationId xmlns:a16="http://schemas.microsoft.com/office/drawing/2014/main" id="{127B1AC4-6173-4FB7-8B3E-B581B34061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91202" l="6126" r="89910">
                        <a14:foregroundMark x1="12252" y1="86510" x2="32613" y2="69795"/>
                        <a14:foregroundMark x1="32613" y1="69795" x2="52072" y2="63343"/>
                        <a14:foregroundMark x1="26486" y1="79472" x2="51892" y2="82111"/>
                        <a14:foregroundMark x1="51892" y1="82111" x2="69550" y2="55132"/>
                        <a14:foregroundMark x1="69550" y1="55132" x2="55856" y2="86510"/>
                        <a14:foregroundMark x1="55856" y1="86510" x2="34955" y2="67155"/>
                        <a14:foregroundMark x1="34955" y1="67155" x2="56937" y2="9091"/>
                        <a14:foregroundMark x1="76577" y1="70968" x2="52793" y2="75953"/>
                        <a14:foregroundMark x1="52793" y1="75953" x2="49550" y2="73900"/>
                        <a14:foregroundMark x1="67928" y1="59824" x2="62523" y2="70381"/>
                        <a14:foregroundMark x1="47387" y1="75367" x2="28108" y2="60704"/>
                        <a14:foregroundMark x1="6306" y1="77419" x2="6306" y2="77419"/>
                        <a14:foregroundMark x1="37117" y1="91202" x2="37117" y2="912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0132" y="2530932"/>
            <a:ext cx="1675925" cy="1029712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3739FD5A-EDF4-4323-B5C5-9968772CF9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789" b="96620" l="4745" r="96168">
                        <a14:foregroundMark x1="90876" y1="38873" x2="90876" y2="38873"/>
                        <a14:foregroundMark x1="73905" y1="36901" x2="73905" y2="36901"/>
                        <a14:foregroundMark x1="28102" y1="36901" x2="28102" y2="36901"/>
                        <a14:foregroundMark x1="12956" y1="21127" x2="12956" y2="21127"/>
                        <a14:foregroundMark x1="96168" y1="38028" x2="96168" y2="38028"/>
                        <a14:foregroundMark x1="5109" y1="40845" x2="5109" y2="40845"/>
                        <a14:foregroundMark x1="21350" y1="9014" x2="21350" y2="9014"/>
                        <a14:foregroundMark x1="75182" y1="5352" x2="75182" y2="5352"/>
                        <a14:foregroundMark x1="87226" y1="87324" x2="87226" y2="87324"/>
                        <a14:foregroundMark x1="76277" y1="90986" x2="76277" y2="90986"/>
                        <a14:foregroundMark x1="61861" y1="87324" x2="61861" y2="87324"/>
                        <a14:foregroundMark x1="54015" y1="87324" x2="54015" y2="87324"/>
                        <a14:foregroundMark x1="43796" y1="87324" x2="43796" y2="87324"/>
                        <a14:foregroundMark x1="31569" y1="85352" x2="31569" y2="85352"/>
                        <a14:foregroundMark x1="17153" y1="84507" x2="17153" y2="84507"/>
                        <a14:foregroundMark x1="32299" y1="96620" x2="32299" y2="966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3565" y="5011825"/>
            <a:ext cx="1515259" cy="9816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081F2416-3F8E-49E4-B5EE-FE50C53660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755" b="95058" l="5024" r="93355">
                        <a14:foregroundMark x1="84117" y1="13344" x2="84117" y2="13344"/>
                        <a14:foregroundMark x1="74068" y1="16474" x2="74068" y2="16474"/>
                        <a14:foregroundMark x1="84117" y1="18946" x2="83306" y2="47941"/>
                        <a14:foregroundMark x1="81686" y1="83361" x2="81037" y2="14992"/>
                        <a14:foregroundMark x1="91734" y1="31466" x2="93355" y2="58155"/>
                        <a14:foregroundMark x1="76337" y1="7084" x2="76337" y2="7084"/>
                        <a14:foregroundMark x1="5186" y1="39209" x2="5186" y2="39209"/>
                        <a14:foregroundMark x1="73258" y1="95058" x2="73258" y2="95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6177" y="3956077"/>
            <a:ext cx="882230" cy="867931"/>
          </a:xfrm>
          <a:prstGeom prst="rect">
            <a:avLst/>
          </a:prstGeom>
        </p:spPr>
      </p:pic>
      <p:pic>
        <p:nvPicPr>
          <p:cNvPr id="54" name="Imagem 53" descr="Uma imagem contendo basquete&#10;&#10;Descrição gerada automaticamente">
            <a:extLst>
              <a:ext uri="{FF2B5EF4-FFF2-40B4-BE49-F238E27FC236}">
                <a16:creationId xmlns:a16="http://schemas.microsoft.com/office/drawing/2014/main" id="{C92D234D-661B-400E-A95A-140EF54263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954" y="1000386"/>
            <a:ext cx="1515259" cy="1245374"/>
          </a:xfrm>
          <a:prstGeom prst="rect">
            <a:avLst/>
          </a:prstGeom>
        </p:spPr>
      </p:pic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56CFF8AD-629B-40CF-B245-1CA8D53F6690}"/>
              </a:ext>
            </a:extLst>
          </p:cNvPr>
          <p:cNvCxnSpPr>
            <a:cxnSpLocks/>
          </p:cNvCxnSpPr>
          <p:nvPr/>
        </p:nvCxnSpPr>
        <p:spPr>
          <a:xfrm>
            <a:off x="6730098" y="2404883"/>
            <a:ext cx="268224" cy="15527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3B37BD03-81C4-4157-953D-3B87B5344669}"/>
              </a:ext>
            </a:extLst>
          </p:cNvPr>
          <p:cNvCxnSpPr>
            <a:cxnSpLocks/>
          </p:cNvCxnSpPr>
          <p:nvPr/>
        </p:nvCxnSpPr>
        <p:spPr>
          <a:xfrm>
            <a:off x="7067723" y="2639978"/>
            <a:ext cx="223207" cy="1594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793AD30E-57F4-4168-9A6C-79AAED606521}"/>
              </a:ext>
            </a:extLst>
          </p:cNvPr>
          <p:cNvCxnSpPr>
            <a:cxnSpLocks/>
          </p:cNvCxnSpPr>
          <p:nvPr/>
        </p:nvCxnSpPr>
        <p:spPr>
          <a:xfrm>
            <a:off x="7424516" y="2889828"/>
            <a:ext cx="223207" cy="1594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15CC9542-D70B-4DBC-8E9D-7AF3E94B9A12}"/>
              </a:ext>
            </a:extLst>
          </p:cNvPr>
          <p:cNvCxnSpPr>
            <a:cxnSpLocks/>
          </p:cNvCxnSpPr>
          <p:nvPr/>
        </p:nvCxnSpPr>
        <p:spPr>
          <a:xfrm>
            <a:off x="7795374" y="3190667"/>
            <a:ext cx="223207" cy="1594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177EBD9B-6E17-42F2-A49B-BF3FDF4C0DAA}"/>
              </a:ext>
            </a:extLst>
          </p:cNvPr>
          <p:cNvCxnSpPr>
            <a:cxnSpLocks/>
          </p:cNvCxnSpPr>
          <p:nvPr/>
        </p:nvCxnSpPr>
        <p:spPr>
          <a:xfrm>
            <a:off x="8139332" y="3456151"/>
            <a:ext cx="223207" cy="1594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FC326347-A0B7-4AA3-844D-FBC90B7083BA}"/>
              </a:ext>
            </a:extLst>
          </p:cNvPr>
          <p:cNvCxnSpPr>
            <a:cxnSpLocks/>
          </p:cNvCxnSpPr>
          <p:nvPr/>
        </p:nvCxnSpPr>
        <p:spPr>
          <a:xfrm>
            <a:off x="8469337" y="3717818"/>
            <a:ext cx="223207" cy="1594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0025F504-9F0D-442B-B9A6-DF0DB8C9B63B}"/>
              </a:ext>
            </a:extLst>
          </p:cNvPr>
          <p:cNvCxnSpPr>
            <a:cxnSpLocks/>
          </p:cNvCxnSpPr>
          <p:nvPr/>
        </p:nvCxnSpPr>
        <p:spPr>
          <a:xfrm>
            <a:off x="8753894" y="3939192"/>
            <a:ext cx="223207" cy="1594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2F7A32D6-B593-4B37-8B2A-311D796FC3BF}"/>
              </a:ext>
            </a:extLst>
          </p:cNvPr>
          <p:cNvCxnSpPr>
            <a:cxnSpLocks/>
          </p:cNvCxnSpPr>
          <p:nvPr/>
        </p:nvCxnSpPr>
        <p:spPr>
          <a:xfrm>
            <a:off x="9083908" y="4215121"/>
            <a:ext cx="223207" cy="15945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Conector: Curvo 62">
            <a:extLst>
              <a:ext uri="{FF2B5EF4-FFF2-40B4-BE49-F238E27FC236}">
                <a16:creationId xmlns:a16="http://schemas.microsoft.com/office/drawing/2014/main" id="{A854A157-8654-4324-B7EA-9850E74CC067}"/>
              </a:ext>
            </a:extLst>
          </p:cNvPr>
          <p:cNvCxnSpPr>
            <a:cxnSpLocks/>
          </p:cNvCxnSpPr>
          <p:nvPr/>
        </p:nvCxnSpPr>
        <p:spPr>
          <a:xfrm>
            <a:off x="5646904" y="1971323"/>
            <a:ext cx="1037725" cy="379835"/>
          </a:xfrm>
          <a:prstGeom prst="curvedConnector3">
            <a:avLst>
              <a:gd name="adj1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B875FFEB-7868-492B-9523-574935E1C0E7}"/>
              </a:ext>
            </a:extLst>
          </p:cNvPr>
          <p:cNvCxnSpPr>
            <a:cxnSpLocks/>
          </p:cNvCxnSpPr>
          <p:nvPr/>
        </p:nvCxnSpPr>
        <p:spPr>
          <a:xfrm>
            <a:off x="9382659" y="4467587"/>
            <a:ext cx="228600" cy="195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5" name="Imagem 64">
            <a:extLst>
              <a:ext uri="{FF2B5EF4-FFF2-40B4-BE49-F238E27FC236}">
                <a16:creationId xmlns:a16="http://schemas.microsoft.com/office/drawing/2014/main" id="{D241E068-391E-4A4A-9769-FD99F19C0F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43493" y="3671521"/>
            <a:ext cx="1760251" cy="1025253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6" name="Zoom de Slide 65">
                <a:extLst>
                  <a:ext uri="{FF2B5EF4-FFF2-40B4-BE49-F238E27FC236}">
                    <a16:creationId xmlns:a16="http://schemas.microsoft.com/office/drawing/2014/main" id="{A23EB93A-60B9-44F0-A52A-9CF92AA097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0514138"/>
                  </p:ext>
                </p:extLst>
              </p:nvPr>
            </p:nvGraphicFramePr>
            <p:xfrm>
              <a:off x="3891344" y="3597603"/>
              <a:ext cx="2134110" cy="1161426"/>
            </p:xfrm>
            <a:graphic>
              <a:graphicData uri="http://schemas.microsoft.com/office/powerpoint/2016/slidezoom">
                <pslz:sldZm>
                  <pslz:sldZmObj sldId="334" cId="4127840071">
                    <pslz:zmPr id="{3BB0ADB5-8F80-4C4C-975F-249785E07FCB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34110" cy="11614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6" name="Zoom de Slide 65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A23EB93A-60B9-44F0-A52A-9CF92AA097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91344" y="3597603"/>
                <a:ext cx="2134110" cy="116142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67" name="Picture 4" descr="GitHub logo PNG">
            <a:extLst>
              <a:ext uri="{FF2B5EF4-FFF2-40B4-BE49-F238E27FC236}">
                <a16:creationId xmlns:a16="http://schemas.microsoft.com/office/drawing/2014/main" id="{C34795FF-EEE2-4ECD-87BC-D03BE4ABF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407" y="4990923"/>
            <a:ext cx="1114929" cy="100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Getting Started With Chart.js: Pie, Doughnut, and Bubble Charts">
            <a:extLst>
              <a:ext uri="{FF2B5EF4-FFF2-40B4-BE49-F238E27FC236}">
                <a16:creationId xmlns:a16="http://schemas.microsoft.com/office/drawing/2014/main" id="{8CD2A055-5575-42DF-84D9-00F8CC1F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346" y="2218610"/>
            <a:ext cx="1322543" cy="91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9003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3343DE5-057E-4434-8ACB-74950328A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75" y="1651518"/>
            <a:ext cx="6520006" cy="379755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AB32BC-FF96-439D-BE3A-5BACF34173FE}"/>
              </a:ext>
            </a:extLst>
          </p:cNvPr>
          <p:cNvSpPr txBox="1"/>
          <p:nvPr/>
        </p:nvSpPr>
        <p:spPr>
          <a:xfrm>
            <a:off x="1110343" y="898743"/>
            <a:ext cx="2976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Interpretador </a:t>
            </a:r>
            <a:r>
              <a:rPr lang="pt-BR" sz="2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JavaScript</a:t>
            </a: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1725604-9332-4CC9-B009-6A654A652459}"/>
              </a:ext>
            </a:extLst>
          </p:cNvPr>
          <p:cNvSpPr txBox="1"/>
          <p:nvPr/>
        </p:nvSpPr>
        <p:spPr>
          <a:xfrm>
            <a:off x="8879633" y="3228945"/>
            <a:ext cx="2976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Sensor virtual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324D8F2-8EAC-46F2-9DC3-2E0CC9496520}"/>
              </a:ext>
            </a:extLst>
          </p:cNvPr>
          <p:cNvSpPr txBox="1"/>
          <p:nvPr/>
        </p:nvSpPr>
        <p:spPr>
          <a:xfrm>
            <a:off x="7744409" y="898743"/>
            <a:ext cx="4111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JavaScript</a:t>
            </a:r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em front-</a:t>
            </a:r>
            <a:r>
              <a:rPr lang="pt-BR" sz="2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end</a:t>
            </a:r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e </a:t>
            </a:r>
            <a:r>
              <a:rPr lang="pt-BR" sz="2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back-end</a:t>
            </a: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0AA1ACC-B69E-4B91-AAE0-294E2662A557}"/>
              </a:ext>
            </a:extLst>
          </p:cNvPr>
          <p:cNvSpPr txBox="1"/>
          <p:nvPr/>
        </p:nvSpPr>
        <p:spPr>
          <a:xfrm>
            <a:off x="7809724" y="5414447"/>
            <a:ext cx="3337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Pouco uso de memória RAM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C0A4E6E-F8B3-43D8-BBB3-867F0E285A50}"/>
              </a:ext>
            </a:extLst>
          </p:cNvPr>
          <p:cNvSpPr txBox="1"/>
          <p:nvPr/>
        </p:nvSpPr>
        <p:spPr>
          <a:xfrm>
            <a:off x="783771" y="5468369"/>
            <a:ext cx="433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Linguagem fácil para desenvolver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855C5C9-BBFF-4292-B15E-91DDF032504E}"/>
              </a:ext>
            </a:extLst>
          </p:cNvPr>
          <p:cNvSpPr txBox="1"/>
          <p:nvPr/>
        </p:nvSpPr>
        <p:spPr>
          <a:xfrm>
            <a:off x="-435430" y="3228945"/>
            <a:ext cx="433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Biblioteca virtual</a:t>
            </a:r>
          </a:p>
        </p:txBody>
      </p:sp>
    </p:spTree>
    <p:extLst>
      <p:ext uri="{BB962C8B-B14F-4D97-AF65-F5344CB8AC3E}">
        <p14:creationId xmlns:p14="http://schemas.microsoft.com/office/powerpoint/2010/main" val="412784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AE90F719-9EF0-4EC9-BBD0-A4EF1956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5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Banco de dados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E68070-024F-4570-8C8A-2772936086FC}"/>
              </a:ext>
            </a:extLst>
          </p:cNvPr>
          <p:cNvSpPr txBox="1"/>
          <p:nvPr/>
        </p:nvSpPr>
        <p:spPr>
          <a:xfrm>
            <a:off x="420520" y="1140506"/>
            <a:ext cx="6092890" cy="355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Criado no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SQL Server/Azure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Entidades criadas: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Mercado (cliente);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Usuário (cadastrado);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Tipo de usuário;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Sensor;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Eventos do Sensor (passagem de pessoas).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DEB2945-4654-466F-97E2-B0F798C84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4A135B5-77D6-4B1C-B52A-58A37476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10" y="1835831"/>
            <a:ext cx="5242584" cy="3076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7013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Modelagem Lógica de dados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A171093-8694-4F99-B7E7-2837F525D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3B7360F-84C6-4937-B536-3FBFEE814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75" y="1147763"/>
            <a:ext cx="7633050" cy="537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137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Especificação do Analytics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5EA93383-7AF2-47E2-A897-C6658B5FA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55788"/>
              </p:ext>
            </p:extLst>
          </p:nvPr>
        </p:nvGraphicFramePr>
        <p:xfrm>
          <a:off x="654123" y="1277703"/>
          <a:ext cx="10626584" cy="1130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232">
                  <a:extLst>
                    <a:ext uri="{9D8B030D-6E8A-4147-A177-3AD203B41FA5}">
                      <a16:colId xmlns:a16="http://schemas.microsoft.com/office/drawing/2014/main" val="2720601070"/>
                    </a:ext>
                  </a:extLst>
                </a:gridCol>
                <a:gridCol w="2126378">
                  <a:extLst>
                    <a:ext uri="{9D8B030D-6E8A-4147-A177-3AD203B41FA5}">
                      <a16:colId xmlns:a16="http://schemas.microsoft.com/office/drawing/2014/main" val="1694644209"/>
                    </a:ext>
                  </a:extLst>
                </a:gridCol>
                <a:gridCol w="2126378">
                  <a:extLst>
                    <a:ext uri="{9D8B030D-6E8A-4147-A177-3AD203B41FA5}">
                      <a16:colId xmlns:a16="http://schemas.microsoft.com/office/drawing/2014/main" val="2463113800"/>
                    </a:ext>
                  </a:extLst>
                </a:gridCol>
                <a:gridCol w="2126378">
                  <a:extLst>
                    <a:ext uri="{9D8B030D-6E8A-4147-A177-3AD203B41FA5}">
                      <a16:colId xmlns:a16="http://schemas.microsoft.com/office/drawing/2014/main" val="3430614864"/>
                    </a:ext>
                  </a:extLst>
                </a:gridCol>
                <a:gridCol w="2113218">
                  <a:extLst>
                    <a:ext uri="{9D8B030D-6E8A-4147-A177-3AD203B41FA5}">
                      <a16:colId xmlns:a16="http://schemas.microsoft.com/office/drawing/2014/main" val="2486547585"/>
                    </a:ext>
                  </a:extLst>
                </a:gridCol>
              </a:tblGrid>
              <a:tr h="416566">
                <a:tc gridSpan="5"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Fluxo de pessoas em hipermercados (Número de passagens)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1400" b="1" dirty="0">
                        <a:latin typeface="DengXian Light" panose="02010600030101010101" pitchFamily="2" charset="-122"/>
                        <a:ea typeface="DengXian Light" panose="02010600030101010101" pitchFamily="2" charset="-122"/>
                      </a:endParaRPr>
                    </a:p>
                  </a:txBody>
                  <a:tcPr anchor="ctr">
                    <a:solidFill>
                      <a:srgbClr val="3C5DA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1400" b="1" dirty="0">
                        <a:latin typeface="DengXian Light" panose="02010600030101010101" pitchFamily="2" charset="-122"/>
                        <a:ea typeface="DengXian Light" panose="02010600030101010101" pitchFamily="2" charset="-122"/>
                      </a:endParaRPr>
                    </a:p>
                  </a:txBody>
                  <a:tcPr anchor="ctr">
                    <a:solidFill>
                      <a:srgbClr val="93CD8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1400" b="1" dirty="0">
                        <a:latin typeface="DengXian Light" panose="02010600030101010101" pitchFamily="2" charset="-122"/>
                        <a:ea typeface="DengXian Light" panose="02010600030101010101" pitchFamily="2" charset="-122"/>
                      </a:endParaRPr>
                    </a:p>
                  </a:txBody>
                  <a:tcPr anchor="ctr">
                    <a:solidFill>
                      <a:srgbClr val="EBA52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1400" b="1" dirty="0">
                        <a:latin typeface="DengXian Light" panose="02010600030101010101" pitchFamily="2" charset="-122"/>
                        <a:ea typeface="DengXian Light" panose="02010600030101010101" pitchFamily="2" charset="-122"/>
                      </a:endParaRPr>
                    </a:p>
                  </a:txBody>
                  <a:tcPr anchor="ctr">
                    <a:solidFill>
                      <a:srgbClr val="C523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647702"/>
                  </a:ext>
                </a:extLst>
              </a:tr>
              <a:tr h="416566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Abaixo</a:t>
                      </a:r>
                    </a:p>
                  </a:txBody>
                  <a:tcPr anchor="ctr">
                    <a:solidFill>
                      <a:srgbClr val="ADC2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Médio </a:t>
                      </a:r>
                    </a:p>
                  </a:txBody>
                  <a:tcPr anchor="ctr">
                    <a:solidFill>
                      <a:srgbClr val="7E97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Ideal</a:t>
                      </a:r>
                    </a:p>
                  </a:txBody>
                  <a:tcPr anchor="ctr">
                    <a:solidFill>
                      <a:srgbClr val="FFCD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Máximo</a:t>
                      </a:r>
                    </a:p>
                  </a:txBody>
                  <a:tcPr anchor="ctr">
                    <a:solidFill>
                      <a:srgbClr val="EE90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Superlotação</a:t>
                      </a:r>
                    </a:p>
                  </a:txBody>
                  <a:tcPr anchor="ctr">
                    <a:solidFill>
                      <a:srgbClr val="A5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24351"/>
                  </a:ext>
                </a:extLst>
              </a:tr>
              <a:tr h="297547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&lt; = 250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&gt;= 251 &amp;&amp; &lt;=500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&gt;= 501 &amp;&amp; &lt;=750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&gt;= 751 &amp;&amp;  &lt;=1000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&gt;= 1001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96598"/>
                  </a:ext>
                </a:extLst>
              </a:tr>
            </a:tbl>
          </a:graphicData>
        </a:graphic>
      </p:graphicFrame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ACAC3D5-805D-4E9D-AD74-AC9FA36F7401}"/>
              </a:ext>
            </a:extLst>
          </p:cNvPr>
          <p:cNvGrpSpPr/>
          <p:nvPr/>
        </p:nvGrpSpPr>
        <p:grpSpPr>
          <a:xfrm>
            <a:off x="1113941" y="2457548"/>
            <a:ext cx="9706947" cy="261610"/>
            <a:chOff x="1066800" y="2319090"/>
            <a:chExt cx="9706947" cy="26161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CFB19FB-1A76-4B65-84E7-DDA33666BFE3}"/>
                </a:ext>
              </a:extLst>
            </p:cNvPr>
            <p:cNvSpPr/>
            <p:nvPr/>
          </p:nvSpPr>
          <p:spPr>
            <a:xfrm>
              <a:off x="1066800" y="2393913"/>
              <a:ext cx="230155" cy="111967"/>
            </a:xfrm>
            <a:prstGeom prst="rect">
              <a:avLst/>
            </a:prstGeom>
            <a:solidFill>
              <a:srgbClr val="ADC2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DD14323-4FC2-43F7-9393-636091501067}"/>
                </a:ext>
              </a:extLst>
            </p:cNvPr>
            <p:cNvSpPr/>
            <p:nvPr/>
          </p:nvSpPr>
          <p:spPr>
            <a:xfrm>
              <a:off x="3197290" y="2393913"/>
              <a:ext cx="230155" cy="111967"/>
            </a:xfrm>
            <a:prstGeom prst="rect">
              <a:avLst/>
            </a:prstGeom>
            <a:solidFill>
              <a:srgbClr val="7E9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EBCE501-AF48-4531-BF0A-8C3DC4DBD560}"/>
                </a:ext>
              </a:extLst>
            </p:cNvPr>
            <p:cNvSpPr/>
            <p:nvPr/>
          </p:nvSpPr>
          <p:spPr>
            <a:xfrm>
              <a:off x="5184710" y="2393913"/>
              <a:ext cx="230155" cy="111967"/>
            </a:xfrm>
            <a:prstGeom prst="rect">
              <a:avLst/>
            </a:prstGeom>
            <a:solidFill>
              <a:srgbClr val="FFC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C5D1ACA-F478-4CB6-9CC4-85EA8EF9458C}"/>
                </a:ext>
              </a:extLst>
            </p:cNvPr>
            <p:cNvSpPr/>
            <p:nvPr/>
          </p:nvSpPr>
          <p:spPr>
            <a:xfrm>
              <a:off x="7315200" y="2393913"/>
              <a:ext cx="230155" cy="111967"/>
            </a:xfrm>
            <a:prstGeom prst="rect">
              <a:avLst/>
            </a:prstGeom>
            <a:solidFill>
              <a:srgbClr val="EE9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106D795F-81E0-4387-BF38-0F3C2FC4639F}"/>
                </a:ext>
              </a:extLst>
            </p:cNvPr>
            <p:cNvSpPr/>
            <p:nvPr/>
          </p:nvSpPr>
          <p:spPr>
            <a:xfrm>
              <a:off x="9330612" y="2393912"/>
              <a:ext cx="230155" cy="111967"/>
            </a:xfrm>
            <a:prstGeom prst="rect">
              <a:avLst/>
            </a:prstGeom>
            <a:solidFill>
              <a:srgbClr val="A51F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18DD17E-F319-4281-95C1-CF39832731B8}"/>
                </a:ext>
              </a:extLst>
            </p:cNvPr>
            <p:cNvSpPr txBox="1"/>
            <p:nvPr/>
          </p:nvSpPr>
          <p:spPr>
            <a:xfrm>
              <a:off x="1284514" y="2319090"/>
              <a:ext cx="1212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DengXian Light" panose="02010600030101010101" pitchFamily="2" charset="-122"/>
                  <a:ea typeface="DengXian Light" panose="02010600030101010101" pitchFamily="2" charset="-122"/>
                </a:rPr>
                <a:t>Alerta de queda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2D301B-0CF6-477E-95A4-19F33E785B23}"/>
                </a:ext>
              </a:extLst>
            </p:cNvPr>
            <p:cNvSpPr txBox="1"/>
            <p:nvPr/>
          </p:nvSpPr>
          <p:spPr>
            <a:xfrm>
              <a:off x="9560767" y="2319090"/>
              <a:ext cx="1212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DengXian Light" panose="02010600030101010101" pitchFamily="2" charset="-122"/>
                  <a:ea typeface="DengXian Light" panose="02010600030101010101" pitchFamily="2" charset="-122"/>
                </a:rPr>
                <a:t>Alerta de pico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B22E2E9-7197-4F38-ACCC-5ABF70BE5F4E}"/>
                </a:ext>
              </a:extLst>
            </p:cNvPr>
            <p:cNvSpPr txBox="1"/>
            <p:nvPr/>
          </p:nvSpPr>
          <p:spPr>
            <a:xfrm>
              <a:off x="7573347" y="2319090"/>
              <a:ext cx="16173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DengXian Light" panose="02010600030101010101" pitchFamily="2" charset="-122"/>
                  <a:ea typeface="DengXian Light" panose="02010600030101010101" pitchFamily="2" charset="-122"/>
                </a:rPr>
                <a:t>Alerta de possível pico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E5C081D-07DE-465C-B293-4EB5B383F009}"/>
                </a:ext>
              </a:extLst>
            </p:cNvPr>
            <p:cNvSpPr txBox="1"/>
            <p:nvPr/>
          </p:nvSpPr>
          <p:spPr>
            <a:xfrm>
              <a:off x="5442857" y="2319090"/>
              <a:ext cx="16173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DengXian Light" panose="02010600030101010101" pitchFamily="2" charset="-122"/>
                  <a:ea typeface="DengXian Light" panose="02010600030101010101" pitchFamily="2" charset="-122"/>
                </a:rPr>
                <a:t>Alerta de bons resultados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28C9708-5CC6-4FE9-AEE4-C4DA06DC14B3}"/>
                </a:ext>
              </a:extLst>
            </p:cNvPr>
            <p:cNvSpPr txBox="1"/>
            <p:nvPr/>
          </p:nvSpPr>
          <p:spPr>
            <a:xfrm>
              <a:off x="3399452" y="2319090"/>
              <a:ext cx="17572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DengXian Light" panose="02010600030101010101" pitchFamily="2" charset="-122"/>
                  <a:ea typeface="DengXian Light" panose="02010600030101010101" pitchFamily="2" charset="-122"/>
                </a:rPr>
                <a:t>Alerta dentro do esperado</a:t>
              </a:r>
            </a:p>
          </p:txBody>
        </p:sp>
      </p:grpSp>
      <p:graphicFrame>
        <p:nvGraphicFramePr>
          <p:cNvPr id="20" name="Tabela 20">
            <a:extLst>
              <a:ext uri="{FF2B5EF4-FFF2-40B4-BE49-F238E27FC236}">
                <a16:creationId xmlns:a16="http://schemas.microsoft.com/office/drawing/2014/main" id="{053AB241-6713-4349-874C-3B60B903F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624910"/>
              </p:ext>
            </p:extLst>
          </p:nvPr>
        </p:nvGraphicFramePr>
        <p:xfrm>
          <a:off x="654123" y="3429000"/>
          <a:ext cx="501094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38">
                  <a:extLst>
                    <a:ext uri="{9D8B030D-6E8A-4147-A177-3AD203B41FA5}">
                      <a16:colId xmlns:a16="http://schemas.microsoft.com/office/drawing/2014/main" val="1931333004"/>
                    </a:ext>
                  </a:extLst>
                </a:gridCol>
                <a:gridCol w="877077">
                  <a:extLst>
                    <a:ext uri="{9D8B030D-6E8A-4147-A177-3AD203B41FA5}">
                      <a16:colId xmlns:a16="http://schemas.microsoft.com/office/drawing/2014/main" val="2549598735"/>
                    </a:ext>
                  </a:extLst>
                </a:gridCol>
                <a:gridCol w="933061">
                  <a:extLst>
                    <a:ext uri="{9D8B030D-6E8A-4147-A177-3AD203B41FA5}">
                      <a16:colId xmlns:a16="http://schemas.microsoft.com/office/drawing/2014/main" val="666232204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954527318"/>
                    </a:ext>
                  </a:extLst>
                </a:gridCol>
                <a:gridCol w="1417618">
                  <a:extLst>
                    <a:ext uri="{9D8B030D-6E8A-4147-A177-3AD203B41FA5}">
                      <a16:colId xmlns:a16="http://schemas.microsoft.com/office/drawing/2014/main" val="1522748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Sensor1</a:t>
                      </a:r>
                    </a:p>
                  </a:txBody>
                  <a:tcPr marL="7620" marR="7620" marT="7620" marB="0" anchor="ctr">
                    <a:solidFill>
                      <a:srgbClr val="46C0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Sensor2</a:t>
                      </a:r>
                    </a:p>
                  </a:txBody>
                  <a:tcPr marL="7620" marR="7620" marT="7620" marB="0" anchor="ctr">
                    <a:solidFill>
                      <a:srgbClr val="46C0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Sensor3</a:t>
                      </a:r>
                    </a:p>
                  </a:txBody>
                  <a:tcPr marL="7620" marR="7620" marT="7620" marB="0" anchor="ctr">
                    <a:solidFill>
                      <a:srgbClr val="46C0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Sensor4</a:t>
                      </a:r>
                    </a:p>
                  </a:txBody>
                  <a:tcPr marL="7620" marR="7620" marT="7620" marB="0" anchor="ctr">
                    <a:solidFill>
                      <a:srgbClr val="46C0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Total dia</a:t>
                      </a: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100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200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170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501</a:t>
                      </a:r>
                    </a:p>
                  </a:txBody>
                  <a:tcPr marL="7620" marR="7620" marT="7620" marB="0" anchor="ctr">
                    <a:solidFill>
                      <a:srgbClr val="FFCD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36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220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172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120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250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762</a:t>
                      </a:r>
                    </a:p>
                  </a:txBody>
                  <a:tcPr marL="7620" marR="7620" marT="7620" marB="0" anchor="ctr">
                    <a:solidFill>
                      <a:srgbClr val="EE90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50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45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100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235</a:t>
                      </a:r>
                    </a:p>
                  </a:txBody>
                  <a:tcPr marL="7620" marR="7620" marT="7620" marB="0" anchor="ctr">
                    <a:solidFill>
                      <a:srgbClr val="AD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0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310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234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123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108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775</a:t>
                      </a:r>
                    </a:p>
                  </a:txBody>
                  <a:tcPr marL="7620" marR="7620" marT="7620" marB="0" anchor="ctr">
                    <a:solidFill>
                      <a:srgbClr val="EE90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150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86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6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265</a:t>
                      </a:r>
                    </a:p>
                  </a:txBody>
                  <a:tcPr marL="7620" marR="7620" marT="7620" marB="0" anchor="ctr">
                    <a:solidFill>
                      <a:srgbClr val="7E9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75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90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140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321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70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621</a:t>
                      </a:r>
                    </a:p>
                  </a:txBody>
                  <a:tcPr marL="7620" marR="7620" marT="7620" marB="0" anchor="ctr">
                    <a:solidFill>
                      <a:srgbClr val="FFCD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390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231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306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791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1718</a:t>
                      </a:r>
                    </a:p>
                  </a:txBody>
                  <a:tcPr marL="7620" marR="7620" marT="7620" marB="0" anchor="ctr">
                    <a:solidFill>
                      <a:srgbClr val="A5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431357"/>
                  </a:ext>
                </a:extLst>
              </a:tr>
            </a:tbl>
          </a:graphicData>
        </a:graphic>
      </p:graphicFrame>
      <p:graphicFrame>
        <p:nvGraphicFramePr>
          <p:cNvPr id="24" name="Tabela 24">
            <a:extLst>
              <a:ext uri="{FF2B5EF4-FFF2-40B4-BE49-F238E27FC236}">
                <a16:creationId xmlns:a16="http://schemas.microsoft.com/office/drawing/2014/main" id="{30614754-A82C-4062-8A48-110C4F0EB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886391"/>
              </p:ext>
            </p:extLst>
          </p:nvPr>
        </p:nvGraphicFramePr>
        <p:xfrm>
          <a:off x="5967415" y="4567778"/>
          <a:ext cx="5440780" cy="689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195">
                  <a:extLst>
                    <a:ext uri="{9D8B030D-6E8A-4147-A177-3AD203B41FA5}">
                      <a16:colId xmlns:a16="http://schemas.microsoft.com/office/drawing/2014/main" val="2955855276"/>
                    </a:ext>
                  </a:extLst>
                </a:gridCol>
                <a:gridCol w="1360195">
                  <a:extLst>
                    <a:ext uri="{9D8B030D-6E8A-4147-A177-3AD203B41FA5}">
                      <a16:colId xmlns:a16="http://schemas.microsoft.com/office/drawing/2014/main" val="3640410759"/>
                    </a:ext>
                  </a:extLst>
                </a:gridCol>
                <a:gridCol w="1360195">
                  <a:extLst>
                    <a:ext uri="{9D8B030D-6E8A-4147-A177-3AD203B41FA5}">
                      <a16:colId xmlns:a16="http://schemas.microsoft.com/office/drawing/2014/main" val="2158507627"/>
                    </a:ext>
                  </a:extLst>
                </a:gridCol>
                <a:gridCol w="1360195">
                  <a:extLst>
                    <a:ext uri="{9D8B030D-6E8A-4147-A177-3AD203B41FA5}">
                      <a16:colId xmlns:a16="http://schemas.microsoft.com/office/drawing/2014/main" val="1607804873"/>
                    </a:ext>
                  </a:extLst>
                </a:gridCol>
              </a:tblGrid>
              <a:tr h="34458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1° Quartil</a:t>
                      </a: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Média</a:t>
                      </a: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Mediana</a:t>
                      </a: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3° Quartil</a:t>
                      </a: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41308"/>
                  </a:ext>
                </a:extLst>
              </a:tr>
              <a:tr h="34458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354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696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775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771,75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940972"/>
                  </a:ext>
                </a:extLst>
              </a:tr>
            </a:tbl>
          </a:graphicData>
        </a:graphic>
      </p:graphicFrame>
      <p:sp>
        <p:nvSpPr>
          <p:cNvPr id="26" name="CaixaDeTexto 25">
            <a:extLst>
              <a:ext uri="{FF2B5EF4-FFF2-40B4-BE49-F238E27FC236}">
                <a16:creationId xmlns:a16="http://schemas.microsoft.com/office/drawing/2014/main" id="{9EDF4D89-8D96-4B4A-9C6E-4039E2791EEA}"/>
              </a:ext>
            </a:extLst>
          </p:cNvPr>
          <p:cNvSpPr txBox="1"/>
          <p:nvPr/>
        </p:nvSpPr>
        <p:spPr>
          <a:xfrm>
            <a:off x="654123" y="6395720"/>
            <a:ext cx="2743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Simulação de passagens em um dia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5305CB6-2FC6-4F8E-B0FB-33761532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0232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6203D9-883D-4D80-A256-4BC651E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5BA83600-BD92-47F9-A5B0-25F8E13F1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54" y="1899807"/>
            <a:ext cx="7543101" cy="484913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A498F71-15D0-4BB2-B802-C13EA7B5E77A}"/>
              </a:ext>
            </a:extLst>
          </p:cNvPr>
          <p:cNvSpPr txBox="1">
            <a:spLocks/>
          </p:cNvSpPr>
          <p:nvPr/>
        </p:nvSpPr>
        <p:spPr>
          <a:xfrm>
            <a:off x="3556464" y="32543"/>
            <a:ext cx="5323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dirty="0">
                <a:solidFill>
                  <a:srgbClr val="383D46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843855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76203D9-883D-4D80-A256-4BC651E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ntendo computador&#10;&#10;Descrição gerada automaticamente">
            <a:extLst>
              <a:ext uri="{FF2B5EF4-FFF2-40B4-BE49-F238E27FC236}">
                <a16:creationId xmlns:a16="http://schemas.microsoft.com/office/drawing/2014/main" id="{8BCC1D07-CC70-46E6-B849-EE95EE8C4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06" y="1880599"/>
            <a:ext cx="7157208" cy="460106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F23474E-2CBB-4DAD-B887-3E794E2DEF29}"/>
              </a:ext>
            </a:extLst>
          </p:cNvPr>
          <p:cNvSpPr txBox="1">
            <a:spLocks/>
          </p:cNvSpPr>
          <p:nvPr/>
        </p:nvSpPr>
        <p:spPr>
          <a:xfrm>
            <a:off x="3556464" y="32543"/>
            <a:ext cx="5323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dirty="0">
                <a:solidFill>
                  <a:srgbClr val="383D46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Suporte</a:t>
            </a:r>
          </a:p>
        </p:txBody>
      </p:sp>
    </p:spTree>
    <p:extLst>
      <p:ext uri="{BB962C8B-B14F-4D97-AF65-F5344CB8AC3E}">
        <p14:creationId xmlns:p14="http://schemas.microsoft.com/office/powerpoint/2010/main" val="24475771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39" y="108236"/>
            <a:ext cx="7157116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Manual de instalação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67AEE6-AFB5-4FCC-BA18-9A2C93D54ED8}"/>
              </a:ext>
            </a:extLst>
          </p:cNvPr>
          <p:cNvSpPr txBox="1"/>
          <p:nvPr/>
        </p:nvSpPr>
        <p:spPr>
          <a:xfrm>
            <a:off x="199205" y="1434230"/>
            <a:ext cx="11585531" cy="492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Ilustrações e desenhos técnicos;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Passo a passo explicativo do procedimento de instalação;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Detalhamento técnico claro;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Instruções da utilização do site;</a:t>
            </a: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Disponível em nosso site.</a:t>
            </a:r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</a:t>
            </a:r>
            <a:endParaRPr lang="pt-BR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2000" dirty="0"/>
          </a:p>
          <a:p>
            <a:pPr lvl="1" algn="just">
              <a:lnSpc>
                <a:spcPct val="150000"/>
              </a:lnSpc>
            </a:pP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36A9E83-747B-479A-B8EA-53A84285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866636E-74E3-4892-A69B-7559923C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055" y="108236"/>
            <a:ext cx="3640449" cy="2065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FEC2F26-4A5F-4586-8ACE-0ED0F9966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055" y="2338239"/>
            <a:ext cx="3634221" cy="2065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07F2997-943B-478B-A8D0-C06A2FE05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283" y="4568243"/>
            <a:ext cx="3634221" cy="220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15917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92939" y="286857"/>
            <a:ext cx="12099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DengXian Light"/>
              </a:rPr>
              <a:t>Conheça nossa empresa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33953C9-4382-4803-8F33-F564B9EA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6A43E3-3013-43E1-AA98-2753AE977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7439"/>
            <a:ext cx="12192000" cy="498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273B398-78C0-4686-8EF4-0B3C66BAD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CA061B-4253-4F19-9E9C-BDA64C1A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931" y="1937794"/>
            <a:ext cx="5406137" cy="367149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6702443-4BA2-4909-82C4-E070BBF52D79}"/>
              </a:ext>
            </a:extLst>
          </p:cNvPr>
          <p:cNvSpPr txBox="1">
            <a:spLocks/>
          </p:cNvSpPr>
          <p:nvPr/>
        </p:nvSpPr>
        <p:spPr>
          <a:xfrm>
            <a:off x="0" y="527065"/>
            <a:ext cx="12191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Processo de atendimento e suporte ao cliente</a:t>
            </a:r>
            <a:endParaRPr lang="pt-BR" dirty="0">
              <a:solidFill>
                <a:srgbClr val="383D46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1645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00EFDCD-B28A-4BC6-8A48-A740FBF2B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734"/>
            <a:ext cx="12192000" cy="58932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63EF663-3FA4-4FFD-88E4-CAC07332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4511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B01C7D4-0D6D-4FF6-8B44-08280E9002BE}"/>
              </a:ext>
            </a:extLst>
          </p:cNvPr>
          <p:cNvSpPr/>
          <p:nvPr/>
        </p:nvSpPr>
        <p:spPr>
          <a:xfrm>
            <a:off x="-81092" y="0"/>
            <a:ext cx="785768" cy="964734"/>
          </a:xfrm>
          <a:prstGeom prst="rect">
            <a:avLst/>
          </a:prstGeom>
          <a:solidFill>
            <a:srgbClr val="1EA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D841BD-ACB0-40D5-848E-B9F8AE9AE154}"/>
              </a:ext>
            </a:extLst>
          </p:cNvPr>
          <p:cNvSpPr txBox="1"/>
          <p:nvPr/>
        </p:nvSpPr>
        <p:spPr>
          <a:xfrm rot="16200000">
            <a:off x="-271244" y="285901"/>
            <a:ext cx="11660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</a:rPr>
              <a:t>CLIENTE/USUÁRIO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E21268F-F0D7-4EE0-88DE-CAB57AB5DA20}"/>
              </a:ext>
            </a:extLst>
          </p:cNvPr>
          <p:cNvSpPr/>
          <p:nvPr/>
        </p:nvSpPr>
        <p:spPr>
          <a:xfrm>
            <a:off x="-81093" y="964734"/>
            <a:ext cx="785768" cy="5893266"/>
          </a:xfrm>
          <a:prstGeom prst="rect">
            <a:avLst/>
          </a:prstGeom>
          <a:solidFill>
            <a:srgbClr val="1EA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3EB040-F06B-4B71-99DC-44BB6DC7071C}"/>
              </a:ext>
            </a:extLst>
          </p:cNvPr>
          <p:cNvSpPr txBox="1"/>
          <p:nvPr/>
        </p:nvSpPr>
        <p:spPr>
          <a:xfrm rot="16200000">
            <a:off x="-1534954" y="2855869"/>
            <a:ext cx="367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CENTRAL DE SERIÇOS N1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6FB5932-D68E-460E-86A7-196A434F88D1}"/>
              </a:ext>
            </a:extLst>
          </p:cNvPr>
          <p:cNvCxnSpPr/>
          <p:nvPr/>
        </p:nvCxnSpPr>
        <p:spPr>
          <a:xfrm>
            <a:off x="-81093" y="964734"/>
            <a:ext cx="1227309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8E2D87D-4562-44A8-BB5E-C7EA4CAE0F43}"/>
              </a:ext>
            </a:extLst>
          </p:cNvPr>
          <p:cNvCxnSpPr/>
          <p:nvPr/>
        </p:nvCxnSpPr>
        <p:spPr>
          <a:xfrm>
            <a:off x="-81093" y="0"/>
            <a:ext cx="1227309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0140BD8-6C17-4A76-817E-C5219F72B180}"/>
              </a:ext>
            </a:extLst>
          </p:cNvPr>
          <p:cNvCxnSpPr>
            <a:cxnSpLocks/>
          </p:cNvCxnSpPr>
          <p:nvPr/>
        </p:nvCxnSpPr>
        <p:spPr>
          <a:xfrm flipH="1">
            <a:off x="-81094" y="0"/>
            <a:ext cx="1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7055ADF-D797-4FB8-B816-BE1DA9CC7941}"/>
              </a:ext>
            </a:extLst>
          </p:cNvPr>
          <p:cNvCxnSpPr>
            <a:cxnSpLocks/>
          </p:cNvCxnSpPr>
          <p:nvPr/>
        </p:nvCxnSpPr>
        <p:spPr>
          <a:xfrm flipH="1">
            <a:off x="706931" y="0"/>
            <a:ext cx="1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91632"/>
      </p:ext>
    </p:extLst>
  </p:cSld>
  <p:clrMapOvr>
    <a:masterClrMapping/>
  </p:clrMapOvr>
  <p:transition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C8550E-BDD1-4D1E-9599-17897E945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2358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408B3E4-EC5F-4534-B3D4-8B4DDB36315A}"/>
              </a:ext>
            </a:extLst>
          </p:cNvPr>
          <p:cNvSpPr/>
          <p:nvPr/>
        </p:nvSpPr>
        <p:spPr>
          <a:xfrm>
            <a:off x="-1" y="-1"/>
            <a:ext cx="704675" cy="6923583"/>
          </a:xfrm>
          <a:prstGeom prst="rect">
            <a:avLst/>
          </a:prstGeom>
          <a:solidFill>
            <a:srgbClr val="1EA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ED15463-0426-4AC9-A7FD-32F791CC4AC6}"/>
              </a:ext>
            </a:extLst>
          </p:cNvPr>
          <p:cNvSpPr txBox="1"/>
          <p:nvPr/>
        </p:nvSpPr>
        <p:spPr>
          <a:xfrm rot="16200000">
            <a:off x="-1302892" y="2871938"/>
            <a:ext cx="331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SUPORTE AO CLIENTE N2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BC18CD2-69DD-4EF1-83F8-8AADAED53735}"/>
              </a:ext>
            </a:extLst>
          </p:cNvPr>
          <p:cNvCxnSpPr>
            <a:cxnSpLocks/>
          </p:cNvCxnSpPr>
          <p:nvPr/>
        </p:nvCxnSpPr>
        <p:spPr>
          <a:xfrm flipH="1">
            <a:off x="704675" y="-21695"/>
            <a:ext cx="2" cy="69452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BA782AEB-DBA7-4478-9CC3-35166707050E}"/>
              </a:ext>
            </a:extLst>
          </p:cNvPr>
          <p:cNvCxnSpPr>
            <a:cxnSpLocks/>
          </p:cNvCxnSpPr>
          <p:nvPr/>
        </p:nvCxnSpPr>
        <p:spPr>
          <a:xfrm flipH="1">
            <a:off x="-3" y="-288744"/>
            <a:ext cx="5" cy="72123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D97DAC8-0BC2-4D55-B0E6-93D350451747}"/>
              </a:ext>
            </a:extLst>
          </p:cNvPr>
          <p:cNvCxnSpPr/>
          <p:nvPr/>
        </p:nvCxnSpPr>
        <p:spPr>
          <a:xfrm>
            <a:off x="-40547" y="0"/>
            <a:ext cx="1227309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186553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6B327A7-F553-4CE3-8072-3D51DC40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52179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546489-574C-4F79-88FF-174BC4D1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8931"/>
            <a:ext cx="12192000" cy="171729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BD826C1-747A-4BDA-B39E-7DEC6CAEA269}"/>
              </a:ext>
            </a:extLst>
          </p:cNvPr>
          <p:cNvSpPr/>
          <p:nvPr/>
        </p:nvSpPr>
        <p:spPr>
          <a:xfrm>
            <a:off x="0" y="0"/>
            <a:ext cx="704675" cy="6923583"/>
          </a:xfrm>
          <a:prstGeom prst="rect">
            <a:avLst/>
          </a:prstGeom>
          <a:solidFill>
            <a:srgbClr val="1EA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11142BB-31D5-43C6-AB1F-D1F00B4C0E4E}"/>
              </a:ext>
            </a:extLst>
          </p:cNvPr>
          <p:cNvCxnSpPr>
            <a:cxnSpLocks/>
          </p:cNvCxnSpPr>
          <p:nvPr/>
        </p:nvCxnSpPr>
        <p:spPr>
          <a:xfrm flipH="1">
            <a:off x="704675" y="-21695"/>
            <a:ext cx="2" cy="69452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62BAC8-637A-4C87-B613-F57D9831749B}"/>
              </a:ext>
            </a:extLst>
          </p:cNvPr>
          <p:cNvSpPr txBox="1"/>
          <p:nvPr/>
        </p:nvSpPr>
        <p:spPr>
          <a:xfrm rot="16200000">
            <a:off x="-1073381" y="3261736"/>
            <a:ext cx="2851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SUPORTE AO CLIENTE N3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A37BC67D-0155-4F96-9E42-D463BBFF91BC}"/>
              </a:ext>
            </a:extLst>
          </p:cNvPr>
          <p:cNvCxnSpPr>
            <a:cxnSpLocks/>
          </p:cNvCxnSpPr>
          <p:nvPr/>
        </p:nvCxnSpPr>
        <p:spPr>
          <a:xfrm flipH="1">
            <a:off x="0" y="-21695"/>
            <a:ext cx="2" cy="69452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59F1EE7-F379-4B36-923F-138185A2B8F1}"/>
              </a:ext>
            </a:extLst>
          </p:cNvPr>
          <p:cNvCxnSpPr/>
          <p:nvPr/>
        </p:nvCxnSpPr>
        <p:spPr>
          <a:xfrm>
            <a:off x="0" y="0"/>
            <a:ext cx="1227309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742510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740" y="158010"/>
            <a:ext cx="9931597" cy="794327"/>
          </a:xfrm>
        </p:spPr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Fluxograma de requisições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6203D9-883D-4D80-A256-4BC651E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CBCDF7B-D180-4440-8665-8FCA79059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" t="1559" r="311"/>
          <a:stretch/>
        </p:blipFill>
        <p:spPr>
          <a:xfrm>
            <a:off x="956619" y="1290774"/>
            <a:ext cx="10120718" cy="54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950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9" y="7172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Ferramenta de help desk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67AEE6-AFB5-4FCC-BA18-9A2C93D54ED8}"/>
              </a:ext>
            </a:extLst>
          </p:cNvPr>
          <p:cNvSpPr txBox="1"/>
          <p:nvPr/>
        </p:nvSpPr>
        <p:spPr>
          <a:xfrm>
            <a:off x="130645" y="1775842"/>
            <a:ext cx="4799574" cy="3117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Painel com o histórico dos chamados e atendimentos;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Aba de ferramentas para o administrador;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Menu lateral com opções de relatórios, gráficos e dados de chamados. </a:t>
            </a:r>
            <a:endParaRPr lang="pt-BR" sz="19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79A4CA1-3071-497A-84A0-47E1741C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06920DD-3451-4DAD-9C1A-F3997A44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84" y="382656"/>
            <a:ext cx="1224833" cy="703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E6CD7844-C9A5-4EF3-A53F-0083FA6EBF19}"/>
              </a:ext>
            </a:extLst>
          </p:cNvPr>
          <p:cNvGrpSpPr/>
          <p:nvPr/>
        </p:nvGrpSpPr>
        <p:grpSpPr>
          <a:xfrm>
            <a:off x="5044495" y="1850015"/>
            <a:ext cx="6891070" cy="3350275"/>
            <a:chOff x="5044495" y="1850015"/>
            <a:chExt cx="6891070" cy="335027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3EF1A98-1B76-4A2F-8369-983FED08C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4495" y="1850015"/>
              <a:ext cx="6891070" cy="33502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032F0598-6DDC-4AAF-B2A6-0A217DAFD4E4}"/>
                </a:ext>
              </a:extLst>
            </p:cNvPr>
            <p:cNvSpPr/>
            <p:nvPr/>
          </p:nvSpPr>
          <p:spPr>
            <a:xfrm>
              <a:off x="5044495" y="1850015"/>
              <a:ext cx="712493" cy="3350275"/>
            </a:xfrm>
            <a:prstGeom prst="rect">
              <a:avLst/>
            </a:prstGeom>
            <a:noFill/>
            <a:ln w="28575">
              <a:solidFill>
                <a:srgbClr val="A5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EBCA0856-2261-4A2F-9F87-BA6334EAE02F}"/>
                </a:ext>
              </a:extLst>
            </p:cNvPr>
            <p:cNvSpPr/>
            <p:nvPr/>
          </p:nvSpPr>
          <p:spPr>
            <a:xfrm>
              <a:off x="5756988" y="2035637"/>
              <a:ext cx="6178577" cy="1521649"/>
            </a:xfrm>
            <a:prstGeom prst="rect">
              <a:avLst/>
            </a:prstGeom>
            <a:noFill/>
            <a:ln w="28575">
              <a:solidFill>
                <a:srgbClr val="A5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D00D09D-CCD3-475B-81A3-54107EC6E3BD}"/>
                </a:ext>
              </a:extLst>
            </p:cNvPr>
            <p:cNvSpPr/>
            <p:nvPr/>
          </p:nvSpPr>
          <p:spPr>
            <a:xfrm>
              <a:off x="5756987" y="3619018"/>
              <a:ext cx="6178577" cy="345134"/>
            </a:xfrm>
            <a:prstGeom prst="rect">
              <a:avLst/>
            </a:prstGeom>
            <a:noFill/>
            <a:ln w="28575">
              <a:solidFill>
                <a:srgbClr val="A5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520825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Novos chamados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8A1694D-216F-4A3C-AA0A-CB00B6DC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2AD2AB3-1CC4-4291-833A-3D84ABBF5169}"/>
              </a:ext>
            </a:extLst>
          </p:cNvPr>
          <p:cNvSpPr txBox="1"/>
          <p:nvPr/>
        </p:nvSpPr>
        <p:spPr>
          <a:xfrm>
            <a:off x="127031" y="1761555"/>
            <a:ext cx="4774907" cy="267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Clicando em novo chamado, teremos as opções de chamado externo e interno.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Temos a possibilidade de abrir um chamado de acordo com a necessidade do cliente preenchendo alguns campos.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C083C61-D397-4B06-A10F-C103D99AB086}"/>
              </a:ext>
            </a:extLst>
          </p:cNvPr>
          <p:cNvGrpSpPr/>
          <p:nvPr/>
        </p:nvGrpSpPr>
        <p:grpSpPr>
          <a:xfrm>
            <a:off x="5060779" y="1838704"/>
            <a:ext cx="6891069" cy="3350274"/>
            <a:chOff x="5060779" y="1838704"/>
            <a:chExt cx="6891069" cy="335027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792F699-32D3-4AC5-AAF2-94AB241B5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0779" y="1838704"/>
              <a:ext cx="6891069" cy="33502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96C8C80F-8A0F-4FAA-AD94-4ED97089C18A}"/>
                </a:ext>
              </a:extLst>
            </p:cNvPr>
            <p:cNvSpPr/>
            <p:nvPr/>
          </p:nvSpPr>
          <p:spPr>
            <a:xfrm>
              <a:off x="5060779" y="2264424"/>
              <a:ext cx="711243" cy="410967"/>
            </a:xfrm>
            <a:prstGeom prst="rect">
              <a:avLst/>
            </a:prstGeom>
            <a:noFill/>
            <a:ln w="28575">
              <a:solidFill>
                <a:srgbClr val="A5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FD0EBFE-0FB1-4836-8761-E986B7B7FF16}"/>
                </a:ext>
              </a:extLst>
            </p:cNvPr>
            <p:cNvSpPr/>
            <p:nvPr/>
          </p:nvSpPr>
          <p:spPr>
            <a:xfrm>
              <a:off x="5779867" y="2080780"/>
              <a:ext cx="6171981" cy="3106752"/>
            </a:xfrm>
            <a:prstGeom prst="rect">
              <a:avLst/>
            </a:prstGeom>
            <a:noFill/>
            <a:ln w="28575">
              <a:solidFill>
                <a:srgbClr val="A5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157777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786" y="24407"/>
            <a:ext cx="11562232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Respondendo chamados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8A1694D-216F-4A3C-AA0A-CB00B6DC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DB595B-0888-4144-8090-71ADC46DE48B}"/>
              </a:ext>
            </a:extLst>
          </p:cNvPr>
          <p:cNvSpPr txBox="1"/>
          <p:nvPr/>
        </p:nvSpPr>
        <p:spPr>
          <a:xfrm>
            <a:off x="206982" y="1781443"/>
            <a:ext cx="4725443" cy="309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Nesta aba temos a possibilidade de responder o chamado ao atendente;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Acesso as informações do cliente e do chamado;</a:t>
            </a: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endParaRPr lang="pt-BR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606E348-0B2F-4554-8597-D62454A7C69F}"/>
              </a:ext>
            </a:extLst>
          </p:cNvPr>
          <p:cNvGrpSpPr/>
          <p:nvPr/>
        </p:nvGrpSpPr>
        <p:grpSpPr>
          <a:xfrm>
            <a:off x="5150901" y="1882434"/>
            <a:ext cx="6834117" cy="3395397"/>
            <a:chOff x="5150901" y="1882434"/>
            <a:chExt cx="6834117" cy="3395397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989A465-A241-4704-BFE7-5A9F12F29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0901" y="1882434"/>
              <a:ext cx="6834117" cy="33953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ADDEC2F-3D5A-4DCD-914A-F7A663357855}"/>
                </a:ext>
              </a:extLst>
            </p:cNvPr>
            <p:cNvSpPr/>
            <p:nvPr/>
          </p:nvSpPr>
          <p:spPr>
            <a:xfrm>
              <a:off x="9983743" y="2312645"/>
              <a:ext cx="1953883" cy="105920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F1880A9-6E69-4DAE-B48C-E970C3A3C772}"/>
                </a:ext>
              </a:extLst>
            </p:cNvPr>
            <p:cNvSpPr/>
            <p:nvPr/>
          </p:nvSpPr>
          <p:spPr>
            <a:xfrm>
              <a:off x="9983743" y="3460014"/>
              <a:ext cx="1953884" cy="13674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6750F06-CFB1-4155-B0FB-9C0BDDEB7A77}"/>
                </a:ext>
              </a:extLst>
            </p:cNvPr>
            <p:cNvSpPr txBox="1"/>
            <p:nvPr/>
          </p:nvSpPr>
          <p:spPr>
            <a:xfrm>
              <a:off x="8287750" y="2453455"/>
              <a:ext cx="16486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rgbClr val="FF0000"/>
                  </a:solidFill>
                  <a:latin typeface="DengXian Light" panose="02010600030101010101" pitchFamily="2" charset="-122"/>
                  <a:ea typeface="DengXian Light" panose="02010600030101010101" pitchFamily="2" charset="-122"/>
                </a:rPr>
                <a:t>Informações do cliente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B27F7F1C-8B87-45C5-99C6-F1CF3BEFD00D}"/>
                </a:ext>
              </a:extLst>
            </p:cNvPr>
            <p:cNvSpPr txBox="1"/>
            <p:nvPr/>
          </p:nvSpPr>
          <p:spPr>
            <a:xfrm>
              <a:off x="8146747" y="3855473"/>
              <a:ext cx="1836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>
                  <a:solidFill>
                    <a:srgbClr val="FF0000"/>
                  </a:solidFill>
                  <a:latin typeface="DengXian Light" panose="02010600030101010101" pitchFamily="2" charset="-122"/>
                  <a:ea typeface="DengXian Light" panose="02010600030101010101" pitchFamily="2" charset="-122"/>
                </a:rPr>
                <a:t>Informações do chamado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3894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48" y="22513"/>
            <a:ext cx="11562232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Finalizando chamados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8A1694D-216F-4A3C-AA0A-CB00B6DC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DB595B-0888-4144-8090-71ADC46DE48B}"/>
              </a:ext>
            </a:extLst>
          </p:cNvPr>
          <p:cNvSpPr txBox="1"/>
          <p:nvPr/>
        </p:nvSpPr>
        <p:spPr>
          <a:xfrm>
            <a:off x="-311086" y="1763115"/>
            <a:ext cx="5250731" cy="3117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Aqui registramos o encerramento  do chamado do cliente;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Podemos também registrar o tempo de trabalho para a resolução daquele problema. </a:t>
            </a:r>
          </a:p>
          <a:p>
            <a:pPr lvl="1" algn="just">
              <a:lnSpc>
                <a:spcPct val="150000"/>
              </a:lnSpc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6B96816-B340-4C9F-BD53-087ED2BC1C97}"/>
              </a:ext>
            </a:extLst>
          </p:cNvPr>
          <p:cNvGrpSpPr/>
          <p:nvPr/>
        </p:nvGrpSpPr>
        <p:grpSpPr>
          <a:xfrm>
            <a:off x="5119910" y="1763115"/>
            <a:ext cx="6891070" cy="3350273"/>
            <a:chOff x="5119910" y="1763115"/>
            <a:chExt cx="6891070" cy="335027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8704C1B-5634-402D-9549-8EFF069F4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9910" y="1763115"/>
              <a:ext cx="6891070" cy="33502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591EEB15-58B3-4587-8354-14262C975FA7}"/>
                </a:ext>
              </a:extLst>
            </p:cNvPr>
            <p:cNvSpPr/>
            <p:nvPr/>
          </p:nvSpPr>
          <p:spPr>
            <a:xfrm>
              <a:off x="7478588" y="3302159"/>
              <a:ext cx="782543" cy="303845"/>
            </a:xfrm>
            <a:prstGeom prst="rect">
              <a:avLst/>
            </a:prstGeom>
            <a:noFill/>
            <a:ln w="28575">
              <a:solidFill>
                <a:srgbClr val="A51F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559522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6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71" y="0"/>
            <a:ext cx="11562232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Painel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8A1694D-216F-4A3C-AA0A-CB00B6DC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DDB595B-0888-4144-8090-71ADC46DE48B}"/>
              </a:ext>
            </a:extLst>
          </p:cNvPr>
          <p:cNvSpPr txBox="1"/>
          <p:nvPr/>
        </p:nvSpPr>
        <p:spPr>
          <a:xfrm>
            <a:off x="84841" y="1613330"/>
            <a:ext cx="4769963" cy="1802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7038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Após o fechamento do chamado, teremos uma perspectiva gráfica dos registros dos incidentes, requisições e problemas resolvidos.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C6EDA2-35FA-474A-A252-C7BFDD5E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195" y="1613330"/>
            <a:ext cx="6966408" cy="334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4584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1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Contextualização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6203D9-883D-4D80-A256-4BC651E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Uma imagem contendo mesa, computador, segurando, remoto&#10;&#10;Descrição gerada automaticamente">
            <a:extLst>
              <a:ext uri="{FF2B5EF4-FFF2-40B4-BE49-F238E27FC236}">
                <a16:creationId xmlns:a16="http://schemas.microsoft.com/office/drawing/2014/main" id="{EE5040EE-B8E2-4AA2-907F-85B2027EC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07" y="1618860"/>
            <a:ext cx="6111552" cy="45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891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5D46511F-F901-4DA9-815E-5CD58B4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38" y="70754"/>
            <a:ext cx="12191999" cy="941142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 que levamos de aprendizado?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97E9AC3-C3AB-428A-AA44-950CC2B7ED90}"/>
              </a:ext>
            </a:extLst>
          </p:cNvPr>
          <p:cNvSpPr txBox="1"/>
          <p:nvPr/>
        </p:nvSpPr>
        <p:spPr>
          <a:xfrm>
            <a:off x="254138" y="1725673"/>
            <a:ext cx="5726784" cy="420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Nada é mais importante do que a interação com as outras pessoas;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Existem circunstâncias na nossa vida que nos obrigam a amadurecer cada vez mais;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Profissional qualificado é aquele que aceita as mudanças, cria conceitos e cresce diante das adversidades.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B2AAA22-C851-4936-9D69-FE46F581832C}"/>
              </a:ext>
            </a:extLst>
          </p:cNvPr>
          <p:cNvGrpSpPr/>
          <p:nvPr/>
        </p:nvGrpSpPr>
        <p:grpSpPr>
          <a:xfrm>
            <a:off x="7091174" y="1468236"/>
            <a:ext cx="4846688" cy="4862333"/>
            <a:chOff x="7091174" y="1468236"/>
            <a:chExt cx="4846688" cy="4862333"/>
          </a:xfrm>
        </p:grpSpPr>
        <p:pic>
          <p:nvPicPr>
            <p:cNvPr id="14" name="Imagem 13" descr="Mulher com cabelo escuro sorrindo&#10;&#10;Descrição gerada automaticamente">
              <a:extLst>
                <a:ext uri="{FF2B5EF4-FFF2-40B4-BE49-F238E27FC236}">
                  <a16:creationId xmlns:a16="http://schemas.microsoft.com/office/drawing/2014/main" id="{48014E41-CFC9-4581-8C64-184289E7C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" t="10859" r="11330" b="1223"/>
            <a:stretch/>
          </p:blipFill>
          <p:spPr>
            <a:xfrm>
              <a:off x="7091174" y="4218107"/>
              <a:ext cx="1415511" cy="1434413"/>
            </a:xfrm>
            <a:prstGeom prst="ellipse">
              <a:avLst/>
            </a:prstGeo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15" name="Imagem 14" descr="Tela de computador com imagem de homem&#10;&#10;Descrição gerada automaticamente">
              <a:extLst>
                <a:ext uri="{FF2B5EF4-FFF2-40B4-BE49-F238E27FC236}">
                  <a16:creationId xmlns:a16="http://schemas.microsoft.com/office/drawing/2014/main" id="{EACEF3FF-E0B1-42C0-A477-593C1E47F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" t="20843" r="-229" b="23815"/>
            <a:stretch/>
          </p:blipFill>
          <p:spPr>
            <a:xfrm>
              <a:off x="8822287" y="4935313"/>
              <a:ext cx="1358072" cy="1395256"/>
            </a:xfrm>
            <a:prstGeom prst="ellipse">
              <a:avLst/>
            </a:prstGeo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16" name="Imagem 15" descr="Uma imagem contendo pessoa, no interior, homem, jovem&#10;&#10;Descrição gerada automaticamente">
              <a:extLst>
                <a:ext uri="{FF2B5EF4-FFF2-40B4-BE49-F238E27FC236}">
                  <a16:creationId xmlns:a16="http://schemas.microsoft.com/office/drawing/2014/main" id="{4686BD99-8E34-4E37-A517-99A6D523F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03" t="12880" r="26570" b="46387"/>
            <a:stretch/>
          </p:blipFill>
          <p:spPr>
            <a:xfrm>
              <a:off x="7126793" y="2448349"/>
              <a:ext cx="1433058" cy="1448573"/>
            </a:xfrm>
            <a:prstGeom prst="ellipse">
              <a:avLst/>
            </a:prstGeo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12" name="Imagem 11" descr="Pessoa posando para foto&#10;&#10;Descrição gerada automaticamente">
              <a:extLst>
                <a:ext uri="{FF2B5EF4-FFF2-40B4-BE49-F238E27FC236}">
                  <a16:creationId xmlns:a16="http://schemas.microsoft.com/office/drawing/2014/main" id="{1049ECC4-6437-40A2-A825-85183D6E6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7257" y="2463403"/>
              <a:ext cx="1451972" cy="1453777"/>
            </a:xfrm>
            <a:prstGeom prst="ellipse">
              <a:avLst/>
            </a:prstGeo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11" name="Imagem 10" descr="Mulher posando para foto&#10;&#10;Descrição gerada automaticamente">
              <a:extLst>
                <a:ext uri="{FF2B5EF4-FFF2-40B4-BE49-F238E27FC236}">
                  <a16:creationId xmlns:a16="http://schemas.microsoft.com/office/drawing/2014/main" id="{BDB21025-1014-4923-B968-14558BED8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5" t="278" r="15933" b="8521"/>
            <a:stretch/>
          </p:blipFill>
          <p:spPr>
            <a:xfrm>
              <a:off x="8687898" y="1468236"/>
              <a:ext cx="1468145" cy="1428076"/>
            </a:xfrm>
            <a:prstGeom prst="ellipse">
              <a:avLst/>
            </a:prstGeo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13" name="Imagem 12" descr="Mulher de cabelos longos sorrindo&#10;&#10;Descrição gerada automaticamente">
              <a:extLst>
                <a:ext uri="{FF2B5EF4-FFF2-40B4-BE49-F238E27FC236}">
                  <a16:creationId xmlns:a16="http://schemas.microsoft.com/office/drawing/2014/main" id="{2FEBE3B5-D391-4941-88C5-F319E559A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9717" y="4128595"/>
              <a:ext cx="1468145" cy="1450535"/>
            </a:xfrm>
            <a:prstGeom prst="ellipse">
              <a:avLst/>
            </a:prstGeom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</p:pic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370A8346-8E88-45C2-A111-EAADE043A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174" y="3262141"/>
            <a:ext cx="864298" cy="955966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808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CEF19ADC-B740-4578-AA69-162D93642923}"/>
              </a:ext>
            </a:extLst>
          </p:cNvPr>
          <p:cNvGrpSpPr/>
          <p:nvPr/>
        </p:nvGrpSpPr>
        <p:grpSpPr>
          <a:xfrm>
            <a:off x="0" y="1944746"/>
            <a:ext cx="12122426" cy="4913254"/>
            <a:chOff x="0" y="1944746"/>
            <a:chExt cx="12122426" cy="4913254"/>
          </a:xfrm>
        </p:grpSpPr>
        <p:pic>
          <p:nvPicPr>
            <p:cNvPr id="3076" name="Picture 4" descr="Metas empresariais: aprenda a definir e analisar para gerar resultados">
              <a:extLst>
                <a:ext uri="{FF2B5EF4-FFF2-40B4-BE49-F238E27FC236}">
                  <a16:creationId xmlns:a16="http://schemas.microsoft.com/office/drawing/2014/main" id="{69875B36-5E33-4BD9-887F-8CB14ACDB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44746"/>
              <a:ext cx="6949440" cy="4913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Metas empresariais: aprenda a definir e analisar para gerar resultados">
              <a:extLst>
                <a:ext uri="{FF2B5EF4-FFF2-40B4-BE49-F238E27FC236}">
                  <a16:creationId xmlns:a16="http://schemas.microsoft.com/office/drawing/2014/main" id="{BCB0E96A-FD4B-4FBF-B19F-51D9D5B3B9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5" t="21443"/>
            <a:stretch/>
          </p:blipFill>
          <p:spPr bwMode="auto">
            <a:xfrm>
              <a:off x="6647286" y="2315818"/>
              <a:ext cx="2172033" cy="385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Metas empresariais: aprenda a definir e analisar para gerar resultados">
              <a:extLst>
                <a:ext uri="{FF2B5EF4-FFF2-40B4-BE49-F238E27FC236}">
                  <a16:creationId xmlns:a16="http://schemas.microsoft.com/office/drawing/2014/main" id="{6BD8BE0D-BFD0-4386-AD5E-C8CBC2F07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5" t="21443" b="13182"/>
            <a:stretch/>
          </p:blipFill>
          <p:spPr bwMode="auto">
            <a:xfrm>
              <a:off x="8080514" y="3546613"/>
              <a:ext cx="2172033" cy="321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Metas empresariais: aprenda a definir e analisar para gerar resultados">
              <a:extLst>
                <a:ext uri="{FF2B5EF4-FFF2-40B4-BE49-F238E27FC236}">
                  <a16:creationId xmlns:a16="http://schemas.microsoft.com/office/drawing/2014/main" id="{0ABAE2AA-E2CF-44F6-8F42-01F0A987A9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5" t="21443"/>
            <a:stretch/>
          </p:blipFill>
          <p:spPr bwMode="auto">
            <a:xfrm>
              <a:off x="9950393" y="2315818"/>
              <a:ext cx="2172033" cy="385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5D46511F-F901-4DA9-815E-5CD58B4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5415995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4827A957-BC1C-41C2-A28C-7B82B60C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76" y="74645"/>
            <a:ext cx="2543095" cy="77444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FCB5D47-24D9-4681-86B4-CF53DB128D10}"/>
              </a:ext>
            </a:extLst>
          </p:cNvPr>
          <p:cNvSpPr txBox="1"/>
          <p:nvPr/>
        </p:nvSpPr>
        <p:spPr>
          <a:xfrm>
            <a:off x="0" y="4067185"/>
            <a:ext cx="12191999" cy="1087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800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Obrigad</a:t>
            </a:r>
            <a:r>
              <a:rPr lang="pt-BR" sz="48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@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268280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-0.39831 0.4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2" y="2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00C387F-C629-4AE4-91AE-D49D66896A0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41603" y="13270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 mercado varejista é o setor que atende diretamente o consumidor final;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 varejo brasileiro que impacta 47,4% do PIB;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Pilares da manutenção social: arrecadação de tributos e maior oferta de mão-de-</a:t>
            </a:r>
            <a:r>
              <a:rPr lang="en-US" sz="1900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obra</a:t>
            </a: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no país;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 varejo exige respostas rápidas, o que exige análises constantes e planos de ação de curto prazo;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Os resultados do varejo são muito sensíveis às variações econômicas.</a:t>
            </a:r>
          </a:p>
          <a:p>
            <a:pPr fontAlgn="base"/>
            <a:endParaRPr lang="en-US" sz="19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FA3E4B7-616F-4F7C-8724-1C6D656537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603" y="1479"/>
            <a:ext cx="48463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Segmento alvo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B9C280-C809-41AD-B75A-17AE4902C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5455" y="4120211"/>
            <a:ext cx="2443496" cy="282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418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0" y="3254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Varejo brasileiro e a tecnologia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85646E-A570-48F6-93DD-ADABCB61E8F9}"/>
              </a:ext>
            </a:extLst>
          </p:cNvPr>
          <p:cNvSpPr txBox="1">
            <a:spLocks/>
          </p:cNvSpPr>
          <p:nvPr/>
        </p:nvSpPr>
        <p:spPr>
          <a:xfrm>
            <a:off x="4831949" y="1734473"/>
            <a:ext cx="72671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 implementação tem sido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lenta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, mas a necessidade é grande;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 varejista ainda luta para implementar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rotinas muito básicas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Não consegue enxergar a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tecnologia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como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aliada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Tecnologia importada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inadequada 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à realidade brasileira. </a:t>
            </a:r>
          </a:p>
        </p:txBody>
      </p:sp>
      <p:pic>
        <p:nvPicPr>
          <p:cNvPr id="2080" name="Picture 32" descr="Resultado de imagem para custo png">
            <a:extLst>
              <a:ext uri="{FF2B5EF4-FFF2-40B4-BE49-F238E27FC236}">
                <a16:creationId xmlns:a16="http://schemas.microsoft.com/office/drawing/2014/main" id="{252D7C3F-1585-466B-A996-18CE81783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1283" y="962285"/>
            <a:ext cx="6045005" cy="58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3E014B3-366B-4EBE-B897-5C72779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7489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A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Resultado de imagem para ecnomia  png">
            <a:extLst>
              <a:ext uri="{FF2B5EF4-FFF2-40B4-BE49-F238E27FC236}">
                <a16:creationId xmlns:a16="http://schemas.microsoft.com/office/drawing/2014/main" id="{FDEF583F-B078-4B42-9F26-C6A87BD4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12" y="3842754"/>
            <a:ext cx="3976352" cy="337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Cenário econômico do setor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85646E-A570-48F6-93DD-ADABCB61E8F9}"/>
              </a:ext>
            </a:extLst>
          </p:cNvPr>
          <p:cNvSpPr txBox="1">
            <a:spLocks/>
          </p:cNvSpPr>
          <p:nvPr/>
        </p:nvSpPr>
        <p:spPr>
          <a:xfrm>
            <a:off x="275208" y="1414340"/>
            <a:ext cx="117674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As vendas do comércio varejista cresceram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1,8% em 2019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, segundo o IBGE;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Mesmo após 3 anos de taxas positivas, ainda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não conseguiu recuperar 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as perdas de 2015 e 2016;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2020 </a:t>
            </a:r>
            <a:r>
              <a:rPr lang="en-US" sz="1900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poderia</a:t>
            </a: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ter</a:t>
            </a: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sido</a:t>
            </a: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um </a:t>
            </a:r>
            <a:r>
              <a:rPr lang="en-US" sz="1900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destaque</a:t>
            </a: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de </a:t>
            </a:r>
            <a:r>
              <a:rPr lang="en-US" sz="1900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consumo</a:t>
            </a:r>
            <a:r>
              <a:rPr lang="en-US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CEBF77-9B59-4859-9542-C61B9DDF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0065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303696" y="0"/>
            <a:ext cx="512703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 err="1">
                <a:latin typeface="DengXian Light" panose="020B0503020204020204" pitchFamily="2" charset="-122"/>
                <a:ea typeface="DengXian Light" panose="020B0503020204020204" pitchFamily="2" charset="-122"/>
              </a:rPr>
              <a:t>Desafios</a:t>
            </a:r>
            <a:r>
              <a:rPr lang="en-US" sz="4000" dirty="0">
                <a:latin typeface="DengXian Light" panose="020B0503020204020204" pitchFamily="2" charset="-122"/>
                <a:ea typeface="DengXian Light" panose="020B0503020204020204" pitchFamily="2" charset="-122"/>
              </a:rPr>
              <a:t> e </a:t>
            </a:r>
            <a:r>
              <a:rPr lang="en-US" sz="4000" dirty="0" err="1">
                <a:latin typeface="DengXian Light" panose="020B0503020204020204" pitchFamily="2" charset="-122"/>
                <a:ea typeface="DengXian Light" panose="020B0503020204020204" pitchFamily="2" charset="-122"/>
              </a:rPr>
              <a:t>problemas</a:t>
            </a:r>
            <a:endParaRPr lang="en-US" sz="4000" dirty="0">
              <a:latin typeface="DengXian Light" panose="020B0503020204020204" pitchFamily="2" charset="-122"/>
              <a:ea typeface="DengXian Light" panose="020B0503020204020204" pitchFamily="2" charset="-122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85646E-A570-48F6-93DD-ADABCB61E8F9}"/>
              </a:ext>
            </a:extLst>
          </p:cNvPr>
          <p:cNvSpPr txBox="1">
            <a:spLocks/>
          </p:cNvSpPr>
          <p:nvPr/>
        </p:nvSpPr>
        <p:spPr>
          <a:xfrm>
            <a:off x="407264" y="1676603"/>
            <a:ext cx="7104808" cy="378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Não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ter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o </a:t>
            </a: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controle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do </a:t>
            </a: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comportamento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do </a:t>
            </a: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cliente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Marketing </a:t>
            </a: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feito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de forma </a:t>
            </a: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errada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no local </a:t>
            </a: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errado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Gasto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com </a:t>
            </a: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funcionários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a </a:t>
            </a: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mais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que o </a:t>
            </a: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necessário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Mercado X e-</a:t>
            </a:r>
            <a:r>
              <a:rPr lang="en-US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commerces</a:t>
            </a:r>
            <a:r>
              <a:rPr lang="en-US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.</a:t>
            </a:r>
          </a:p>
        </p:txBody>
      </p:sp>
      <p:pic>
        <p:nvPicPr>
          <p:cNvPr id="1030" name="Picture 6" descr="Resultado de imagem para problem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0" t="9769" r="16733" b="10776"/>
          <a:stretch/>
        </p:blipFill>
        <p:spPr bwMode="auto">
          <a:xfrm>
            <a:off x="7903201" y="2090057"/>
            <a:ext cx="3881535" cy="443204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ma imagem contendo roda&#10;&#10;Descrição gerada automaticamente">
            <a:extLst>
              <a:ext uri="{FF2B5EF4-FFF2-40B4-BE49-F238E27FC236}">
                <a16:creationId xmlns:a16="http://schemas.microsoft.com/office/drawing/2014/main" id="{2108A8FA-7939-4758-99F6-115AE9DB1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5992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D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Quem sofre com esse problema?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2D4ACDD-BAAB-467B-92BC-CB4938AB7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9C997BA-00BF-4481-98A8-B19E8FA3E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885061"/>
              </p:ext>
            </p:extLst>
          </p:nvPr>
        </p:nvGraphicFramePr>
        <p:xfrm>
          <a:off x="2910374" y="1485417"/>
          <a:ext cx="6875103" cy="5030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50905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9" grpId="0">
        <p:bldAsOne/>
      </p:bldGraphic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4312</TotalTime>
  <Words>1328</Words>
  <Application>Microsoft Office PowerPoint</Application>
  <PresentationFormat>Widescreen</PresentationFormat>
  <Paragraphs>252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DengXian Light</vt:lpstr>
      <vt:lpstr>Arial</vt:lpstr>
      <vt:lpstr>Calibri</vt:lpstr>
      <vt:lpstr>Calibri Light</vt:lpstr>
      <vt:lpstr>Wingdings</vt:lpstr>
      <vt:lpstr>Tema do Office</vt:lpstr>
      <vt:lpstr>ANÁLISE DO FLUXO DE PESSOAS  EM HIPERMERCADOS   Análise e Desenvolvimento de Sistemas</vt:lpstr>
      <vt:lpstr>Apresentação do PowerPoint</vt:lpstr>
      <vt:lpstr>Apresentação do PowerPoint</vt:lpstr>
      <vt:lpstr>Contextualização</vt:lpstr>
      <vt:lpstr>Segmento alvo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High Level Design - HLD</vt:lpstr>
      <vt:lpstr>Planejamento</vt:lpstr>
      <vt:lpstr>Equipe</vt:lpstr>
      <vt:lpstr>Apresentação do PowerPoint</vt:lpstr>
      <vt:lpstr>Apresentação do PowerPoint</vt:lpstr>
      <vt:lpstr>Apresentação do PowerPoint</vt:lpstr>
      <vt:lpstr>Apresentação do PowerPoint</vt:lpstr>
      <vt:lpstr>Low Level Design - LLD</vt:lpstr>
      <vt:lpstr>Apresentação do PowerPoint</vt:lpstr>
      <vt:lpstr>Low Level Design - LLD</vt:lpstr>
      <vt:lpstr>Nossas ferramentas  de desenvolvimento</vt:lpstr>
      <vt:lpstr>Apresentação do PowerPoint</vt:lpstr>
      <vt:lpstr>Banco de dados </vt:lpstr>
      <vt:lpstr>Modelagem Lógica de dados</vt:lpstr>
      <vt:lpstr> Especificação do Analytics</vt:lpstr>
      <vt:lpstr>Apresentação do PowerPoint</vt:lpstr>
      <vt:lpstr>Apresentação do PowerPoint</vt:lpstr>
      <vt:lpstr>Manual de instalação</vt:lpstr>
      <vt:lpstr>Apresentação do PowerPoint</vt:lpstr>
      <vt:lpstr>Apresentação do PowerPoint</vt:lpstr>
      <vt:lpstr>Apresentação do PowerPoint</vt:lpstr>
      <vt:lpstr>Apresentação do PowerPoint</vt:lpstr>
      <vt:lpstr>Fluxograma de requisições</vt:lpstr>
      <vt:lpstr>Ferramenta de help desk</vt:lpstr>
      <vt:lpstr>Novos chamados</vt:lpstr>
      <vt:lpstr>Respondendo chamados</vt:lpstr>
      <vt:lpstr>Finalizando chamados</vt:lpstr>
      <vt:lpstr>Painel</vt:lpstr>
      <vt:lpstr>O que levamos de aprendizado?</vt:lpstr>
      <vt:lpstr>Próximos passos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DO FLUXO DE PESSOAS  EM HIPERMERCADOS   Análise e Desenvolvimento de Sistemas</dc:title>
  <dc:creator>rafael ciebra</dc:creator>
  <cp:lastModifiedBy>MARIANA FRANÇA DE ARAUJO .</cp:lastModifiedBy>
  <cp:revision>95</cp:revision>
  <dcterms:created xsi:type="dcterms:W3CDTF">2020-06-21T20:59:51Z</dcterms:created>
  <dcterms:modified xsi:type="dcterms:W3CDTF">2020-07-01T04:16:55Z</dcterms:modified>
</cp:coreProperties>
</file>